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51"/>
  </p:notesMasterIdLst>
  <p:sldIdLst>
    <p:sldId id="467" r:id="rId2"/>
    <p:sldId id="306" r:id="rId3"/>
    <p:sldId id="468" r:id="rId4"/>
    <p:sldId id="384" r:id="rId5"/>
    <p:sldId id="470" r:id="rId6"/>
    <p:sldId id="469" r:id="rId7"/>
    <p:sldId id="434" r:id="rId8"/>
    <p:sldId id="280" r:id="rId9"/>
    <p:sldId id="472" r:id="rId10"/>
    <p:sldId id="473" r:id="rId11"/>
    <p:sldId id="474" r:id="rId12"/>
    <p:sldId id="475" r:id="rId13"/>
    <p:sldId id="293" r:id="rId14"/>
    <p:sldId id="352" r:id="rId15"/>
    <p:sldId id="476" r:id="rId16"/>
    <p:sldId id="296" r:id="rId17"/>
    <p:sldId id="477" r:id="rId18"/>
    <p:sldId id="478" r:id="rId19"/>
    <p:sldId id="479" r:id="rId20"/>
    <p:sldId id="480" r:id="rId21"/>
    <p:sldId id="338" r:id="rId22"/>
    <p:sldId id="435" r:id="rId23"/>
    <p:sldId id="450" r:id="rId24"/>
    <p:sldId id="443" r:id="rId25"/>
    <p:sldId id="449" r:id="rId26"/>
    <p:sldId id="451" r:id="rId27"/>
    <p:sldId id="444" r:id="rId28"/>
    <p:sldId id="481" r:id="rId29"/>
    <p:sldId id="425" r:id="rId30"/>
    <p:sldId id="452" r:id="rId31"/>
    <p:sldId id="453" r:id="rId32"/>
    <p:sldId id="454" r:id="rId33"/>
    <p:sldId id="437" r:id="rId34"/>
    <p:sldId id="438" r:id="rId35"/>
    <p:sldId id="439" r:id="rId36"/>
    <p:sldId id="440" r:id="rId37"/>
    <p:sldId id="441" r:id="rId38"/>
    <p:sldId id="442" r:id="rId39"/>
    <p:sldId id="445" r:id="rId40"/>
    <p:sldId id="446" r:id="rId41"/>
    <p:sldId id="456" r:id="rId42"/>
    <p:sldId id="457" r:id="rId43"/>
    <p:sldId id="458" r:id="rId44"/>
    <p:sldId id="459" r:id="rId45"/>
    <p:sldId id="460" r:id="rId46"/>
    <p:sldId id="461" r:id="rId47"/>
    <p:sldId id="462" r:id="rId48"/>
    <p:sldId id="463" r:id="rId49"/>
    <p:sldId id="482"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3344" autoAdjust="0"/>
  </p:normalViewPr>
  <p:slideViewPr>
    <p:cSldViewPr>
      <p:cViewPr>
        <p:scale>
          <a:sx n="81" d="100"/>
          <a:sy n="81" d="100"/>
        </p:scale>
        <p:origin x="-2508"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0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D23BD73-C8BF-4E5D-8CDA-89791401727F}" type="datetimeFigureOut">
              <a:rPr lang="en-US"/>
              <a:pPr>
                <a:defRPr/>
              </a:pPr>
              <a:t>3/26/2015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9257F1B-4E5E-4092-B9BD-233393A5E3E4}" type="slidenum">
              <a:rPr lang="en-US"/>
              <a:pPr>
                <a:defRPr/>
              </a:pPr>
              <a:t>‹#›</a:t>
            </a:fld>
            <a:endParaRPr lang="en-US" dirty="0"/>
          </a:p>
        </p:txBody>
      </p:sp>
    </p:spTree>
    <p:extLst>
      <p:ext uri="{BB962C8B-B14F-4D97-AF65-F5344CB8AC3E}">
        <p14:creationId xmlns:p14="http://schemas.microsoft.com/office/powerpoint/2010/main" val="579741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2</a:t>
            </a:fld>
            <a:endParaRPr lang="en-US" dirty="0"/>
          </a:p>
        </p:txBody>
      </p:sp>
    </p:spTree>
    <p:extLst>
      <p:ext uri="{BB962C8B-B14F-4D97-AF65-F5344CB8AC3E}">
        <p14:creationId xmlns:p14="http://schemas.microsoft.com/office/powerpoint/2010/main" val="264464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4</a:t>
            </a:fld>
            <a:endParaRPr lang="en-US" dirty="0"/>
          </a:p>
        </p:txBody>
      </p:sp>
    </p:spTree>
    <p:extLst>
      <p:ext uri="{BB962C8B-B14F-4D97-AF65-F5344CB8AC3E}">
        <p14:creationId xmlns:p14="http://schemas.microsoft.com/office/powerpoint/2010/main" val="22545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8</a:t>
            </a:fld>
            <a:endParaRPr lang="en-US" dirty="0"/>
          </a:p>
        </p:txBody>
      </p:sp>
    </p:spTree>
    <p:extLst>
      <p:ext uri="{BB962C8B-B14F-4D97-AF65-F5344CB8AC3E}">
        <p14:creationId xmlns:p14="http://schemas.microsoft.com/office/powerpoint/2010/main" val="163869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0B2042-D33D-42DA-8E6D-C5D9875C4BD0}" type="slidenum">
              <a:rPr lang="en-US" smtClean="0"/>
              <a:t>11</a:t>
            </a:fld>
            <a:endParaRPr lang="en-US" dirty="0"/>
          </a:p>
        </p:txBody>
      </p:sp>
    </p:spTree>
    <p:extLst>
      <p:ext uri="{BB962C8B-B14F-4D97-AF65-F5344CB8AC3E}">
        <p14:creationId xmlns:p14="http://schemas.microsoft.com/office/powerpoint/2010/main" val="50305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13</a:t>
            </a:fld>
            <a:endParaRPr lang="en-US" dirty="0"/>
          </a:p>
        </p:txBody>
      </p:sp>
    </p:spTree>
    <p:extLst>
      <p:ext uri="{BB962C8B-B14F-4D97-AF65-F5344CB8AC3E}">
        <p14:creationId xmlns:p14="http://schemas.microsoft.com/office/powerpoint/2010/main" val="220570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66D5D-FA42-48A8-AE6B-86B8D6CBBBEE}" type="slidenum">
              <a:rPr lang="en-US"/>
              <a:pPr/>
              <a:t>14</a:t>
            </a:fld>
            <a:endParaRPr lang="en-US" dirty="0"/>
          </a:p>
        </p:txBody>
      </p:sp>
    </p:spTree>
    <p:extLst>
      <p:ext uri="{BB962C8B-B14F-4D97-AF65-F5344CB8AC3E}">
        <p14:creationId xmlns:p14="http://schemas.microsoft.com/office/powerpoint/2010/main" val="312571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16</a:t>
            </a:fld>
            <a:endParaRPr lang="en-US" dirty="0"/>
          </a:p>
        </p:txBody>
      </p:sp>
    </p:spTree>
    <p:extLst>
      <p:ext uri="{BB962C8B-B14F-4D97-AF65-F5344CB8AC3E}">
        <p14:creationId xmlns:p14="http://schemas.microsoft.com/office/powerpoint/2010/main" val="224847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57F1B-4E5E-4092-B9BD-233393A5E3E4}" type="slidenum">
              <a:rPr lang="en-US" smtClean="0"/>
              <a:pPr>
                <a:defRPr/>
              </a:pPr>
              <a:t>21</a:t>
            </a:fld>
            <a:endParaRPr lang="en-US" dirty="0"/>
          </a:p>
        </p:txBody>
      </p:sp>
    </p:spTree>
    <p:extLst>
      <p:ext uri="{BB962C8B-B14F-4D97-AF65-F5344CB8AC3E}">
        <p14:creationId xmlns:p14="http://schemas.microsoft.com/office/powerpoint/2010/main" val="360458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0B2042-D33D-42DA-8E6D-C5D9875C4BD0}" type="slidenum">
              <a:rPr lang="en-US" smtClean="0"/>
              <a:t>49</a:t>
            </a:fld>
            <a:endParaRPr lang="en-US" dirty="0"/>
          </a:p>
        </p:txBody>
      </p:sp>
    </p:spTree>
    <p:extLst>
      <p:ext uri="{BB962C8B-B14F-4D97-AF65-F5344CB8AC3E}">
        <p14:creationId xmlns:p14="http://schemas.microsoft.com/office/powerpoint/2010/main" val="29695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40D08F3-F794-41F9-B3A3-95FB3C61FFBC}"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E9F500-813E-4746-8D2F-C7603784692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A8648CD-6A85-4D65-90DF-4E6B1038B3A8}"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2C4BD81-1D38-49B4-B1BE-300103DE404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67A95436-5322-454B-B22C-8D92E9087E24}"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5993FF-2202-42C0-B141-C4923C467860}" type="slidenum">
              <a:rPr lang="en-US" smtClean="0"/>
              <a:pPr>
                <a:defRPr/>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levelg</a:t>
            </a:r>
            <a:endParaRPr lang="en-US" dirty="0"/>
          </a:p>
        </p:txBody>
      </p:sp>
      <p:sp>
        <p:nvSpPr>
          <p:cNvPr id="4" name="Date Placeholder 3"/>
          <p:cNvSpPr>
            <a:spLocks noGrp="1"/>
          </p:cNvSpPr>
          <p:nvPr>
            <p:ph type="dt" sz="half" idx="10"/>
          </p:nvPr>
        </p:nvSpPr>
        <p:spPr/>
        <p:txBody>
          <a:bodyPr/>
          <a:lstStyle/>
          <a:p>
            <a:pPr>
              <a:defRPr/>
            </a:pPr>
            <a:fld id="{A25FB1C0-EF19-48B3-B0E1-63B150ED81E2}"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9177AAA-E2FB-4431-9318-074B864C0B53}" type="slidenum">
              <a:rPr lang="en-US" smtClean="0"/>
              <a:pPr>
                <a:defRPr/>
              </a:pPr>
              <a:t>‹#›</a:t>
            </a:fld>
            <a:endParaRPr lang="en-US" dirty="0"/>
          </a:p>
        </p:txBody>
      </p:sp>
      <p:sp>
        <p:nvSpPr>
          <p:cNvPr id="7" name="Title 6"/>
          <p:cNvSpPr>
            <a:spLocks noGrp="1"/>
          </p:cNvSpPr>
          <p:nvPr>
            <p:ph type="title"/>
          </p:nvPr>
        </p:nvSpPr>
        <p:spPr/>
        <p:txBody>
          <a:bodyPr>
            <a:normAutofit/>
          </a:bodyPr>
          <a:lstStyle>
            <a:lvl1pPr>
              <a:defRPr sz="3200">
                <a:latin typeface="Hermes Sans Regular"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799E454-AE04-4758-B530-499EA9502F17}"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1E07C5-95E2-49C6-8CE4-55F364DA52E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Hermes Sans Regular" pitchFamily="34" charset="0"/>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8166E99A-CC24-45BA-B168-F9AB316E37E4}"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80F500D-D82F-48AD-91D3-56FBC52C1FFB}" type="slidenum">
              <a:rPr lang="en-US" smtClean="0"/>
              <a:pPr>
                <a:defRPr/>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45152" y="2679192"/>
            <a:ext cx="3822192" cy="34472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Hermes Sans Regular"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C68A49B-DD11-4A2F-8391-5D5C1A0A0568}" type="datetimeFigureOut">
              <a:rPr lang="en-US" smtClean="0"/>
              <a:pPr>
                <a:defRPr/>
              </a:pPr>
              <a:t>3/26/2015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B97BD89-6758-4F00-B8DC-2991AE0465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26E6A96-712E-4EE9-9556-A9A963422E43}" type="datetimeFigureOut">
              <a:rPr lang="en-US" smtClean="0"/>
              <a:pPr>
                <a:defRPr/>
              </a:pPr>
              <a:t>3/26/2015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485FC26-5D09-4ACD-B63E-CCEFF3CC670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A75D1382-6282-4689-9AA8-D6BD9E5F2384}" type="datetimeFigureOut">
              <a:rPr lang="en-US" smtClean="0"/>
              <a:pPr>
                <a:defRPr/>
              </a:pPr>
              <a:t>3/26/2015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E3157B8-612C-4620-9942-BFBC75360F5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E9B1C74-B722-4A47-99DA-D977C5A0D20E}"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14A352B-D1FB-4FA4-B72A-939EF8AF760E}" type="slidenum">
              <a:rPr lang="en-US" smtClean="0"/>
              <a:pPr>
                <a:defRPr/>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3EDA062-7D99-435E-8D3A-5A8379115D5D}"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44919E5-5478-48CF-8194-0187AB9BB6A1}" type="slidenum">
              <a:rPr lang="en-US" smtClean="0"/>
              <a:pPr>
                <a:defRPr/>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588DDFCC-7A14-4BE2-8F1C-873D749D1DA1}" type="datetimeFigureOut">
              <a:rPr lang="en-US" smtClean="0"/>
              <a:pPr>
                <a:defRPr/>
              </a:pPr>
              <a:t>3/26/2015</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8DE3598F-3604-47C8-9300-82D90CE97DA1}" type="slidenum">
              <a:rPr lang="en-US" smtClean="0"/>
              <a:pPr>
                <a:defRPr/>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37159"/>
            <a:ext cx="8185638" cy="3566160"/>
          </a:xfrm>
          <a:prstGeom prst="rect">
            <a:avLst/>
          </a:prstGeom>
        </p:spPr>
      </p:pic>
    </p:spTree>
    <p:extLst>
      <p:ext uri="{BB962C8B-B14F-4D97-AF65-F5344CB8AC3E}">
        <p14:creationId xmlns:p14="http://schemas.microsoft.com/office/powerpoint/2010/main" val="2508025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Label” – FDA Approved</a:t>
            </a:r>
            <a:endParaRPr lang="en-US" dirty="0"/>
          </a:p>
        </p:txBody>
      </p:sp>
      <p:graphicFrame>
        <p:nvGraphicFramePr>
          <p:cNvPr id="4" name="Content Placeholder 16"/>
          <p:cNvGraphicFramePr>
            <a:graphicFrameLocks noGrp="1"/>
          </p:cNvGraphicFramePr>
          <p:nvPr>
            <p:ph sz="half" idx="4294967295"/>
            <p:extLst>
              <p:ext uri="{D42A27DB-BD31-4B8C-83A1-F6EECF244321}">
                <p14:modId xmlns:p14="http://schemas.microsoft.com/office/powerpoint/2010/main" val="2024770122"/>
              </p:ext>
            </p:extLst>
          </p:nvPr>
        </p:nvGraphicFramePr>
        <p:xfrm>
          <a:off x="457199" y="2667001"/>
          <a:ext cx="8382000" cy="3590554"/>
        </p:xfrm>
        <a:graphic>
          <a:graphicData uri="http://schemas.openxmlformats.org/drawingml/2006/table">
            <a:tbl>
              <a:tblPr bandRow="1">
                <a:tableStyleId>{5C22544A-7EE6-4342-B048-85BDC9FD1C3A}</a:tableStyleId>
              </a:tblPr>
              <a:tblGrid>
                <a:gridCol w="2794000"/>
                <a:gridCol w="2794000"/>
                <a:gridCol w="2794000"/>
              </a:tblGrid>
              <a:tr h="522474">
                <a:tc>
                  <a:txBody>
                    <a:bodyPr/>
                    <a:lstStyle/>
                    <a:p>
                      <a:pPr marL="342900" marR="0" lvl="0" indent="-342900">
                        <a:spcBef>
                          <a:spcPts val="0"/>
                        </a:spcBef>
                        <a:spcAft>
                          <a:spcPts val="0"/>
                        </a:spcAft>
                        <a:buFont typeface="Symbol"/>
                        <a:buChar char=""/>
                      </a:pPr>
                      <a:r>
                        <a:rPr lang="en-US" sz="1800" dirty="0">
                          <a:solidFill>
                            <a:srgbClr val="195F92"/>
                          </a:solidFill>
                          <a:effectLst/>
                          <a:latin typeface="Garamond" panose="02020404030301010803" pitchFamily="18" charset="0"/>
                          <a:ea typeface="Times New Roman"/>
                          <a:cs typeface="Arial"/>
                        </a:rPr>
                        <a:t>Diabetic lower extremity ulcers</a:t>
                      </a:r>
                      <a:endParaRPr lang="en-US" sz="1800" dirty="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Arterial Insufficiencies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Severe Anemia**</a:t>
                      </a:r>
                      <a:endParaRPr lang="en-US" sz="1800" dirty="0">
                        <a:effectLst/>
                        <a:latin typeface="Garamond" panose="02020404030301010803" pitchFamily="18" charset="0"/>
                        <a:ea typeface="Times New Roman"/>
                        <a:cs typeface="Calibri"/>
                      </a:endParaRPr>
                    </a:p>
                  </a:txBody>
                  <a:tcPr marL="68580" marR="68580" marT="0" marB="0" anchor="ctr"/>
                </a:tc>
              </a:tr>
              <a:tr h="587783">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Delayed Radiation Injury</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Gas Gangrene</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spcBef>
                          <a:spcPts val="0"/>
                        </a:spcBef>
                        <a:spcAft>
                          <a:spcPts val="0"/>
                        </a:spcAft>
                        <a:buFont typeface="Symbol"/>
                        <a:buChar char=""/>
                      </a:pPr>
                      <a:r>
                        <a:rPr lang="en-US" sz="1800" dirty="0">
                          <a:solidFill>
                            <a:srgbClr val="195F92"/>
                          </a:solidFill>
                          <a:effectLst/>
                          <a:latin typeface="Garamond" panose="02020404030301010803" pitchFamily="18" charset="0"/>
                          <a:ea typeface="Times New Roman"/>
                          <a:cs typeface="Arial"/>
                        </a:rPr>
                        <a:t>Intracranial Abscess</a:t>
                      </a:r>
                      <a:r>
                        <a:rPr lang="en-US" sz="1800" dirty="0" smtClean="0">
                          <a:solidFill>
                            <a:srgbClr val="195F92"/>
                          </a:solidFill>
                          <a:effectLst/>
                          <a:latin typeface="Garamond" panose="02020404030301010803" pitchFamily="18" charset="0"/>
                          <a:ea typeface="Times New Roman"/>
                          <a:cs typeface="Arial"/>
                        </a:rPr>
                        <a:t>**</a:t>
                      </a:r>
                      <a:endParaRPr lang="en-US" sz="1800" dirty="0">
                        <a:effectLst/>
                        <a:latin typeface="Garamond" panose="02020404030301010803" pitchFamily="18" charset="0"/>
                        <a:ea typeface="Times New Roman"/>
                        <a:cs typeface="Calibri"/>
                      </a:endParaRPr>
                    </a:p>
                  </a:txBody>
                  <a:tcPr marL="68580" marR="68580" marT="0" marB="0" anchor="ctr"/>
                </a:tc>
              </a:tr>
              <a:tr h="587783">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Crush injury</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Decompression Sickness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spcBef>
                          <a:spcPts val="0"/>
                        </a:spcBef>
                        <a:spcAft>
                          <a:spcPts val="0"/>
                        </a:spcAft>
                        <a:buFont typeface="Symbol"/>
                        <a:buChar char=""/>
                      </a:pPr>
                      <a:r>
                        <a:rPr lang="en-US" sz="1800" dirty="0">
                          <a:solidFill>
                            <a:srgbClr val="195F92"/>
                          </a:solidFill>
                          <a:effectLst/>
                          <a:latin typeface="Garamond" panose="02020404030301010803" pitchFamily="18" charset="0"/>
                          <a:ea typeface="Times New Roman"/>
                          <a:cs typeface="Arial"/>
                        </a:rPr>
                        <a:t>Necrotizing soft tissue infections</a:t>
                      </a:r>
                      <a:r>
                        <a:rPr lang="en-US" sz="1800" dirty="0" smtClean="0">
                          <a:solidFill>
                            <a:srgbClr val="195F92"/>
                          </a:solidFill>
                          <a:effectLst/>
                          <a:latin typeface="Garamond" panose="02020404030301010803" pitchFamily="18" charset="0"/>
                          <a:ea typeface="Times New Roman"/>
                          <a:cs typeface="Arial"/>
                        </a:rPr>
                        <a:t>**</a:t>
                      </a:r>
                      <a:endParaRPr lang="en-US" sz="1800" dirty="0">
                        <a:effectLst/>
                        <a:latin typeface="Garamond" panose="02020404030301010803" pitchFamily="18" charset="0"/>
                        <a:ea typeface="Times New Roman"/>
                        <a:cs typeface="Calibri"/>
                      </a:endParaRPr>
                    </a:p>
                  </a:txBody>
                  <a:tcPr marL="68580" marR="68580" marT="0" marB="0" anchor="ctr"/>
                </a:tc>
              </a:tr>
              <a:tr h="587783">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Compromised Skin Grafts and Flaps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Thermal burn Injury</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spcBef>
                          <a:spcPts val="0"/>
                        </a:spcBef>
                        <a:spcAft>
                          <a:spcPts val="0"/>
                        </a:spcAft>
                        <a:buFont typeface="Symbol"/>
                        <a:buChar char=""/>
                      </a:pPr>
                      <a:r>
                        <a:rPr lang="en-US" sz="1800" dirty="0">
                          <a:solidFill>
                            <a:srgbClr val="195F92"/>
                          </a:solidFill>
                          <a:effectLst/>
                          <a:latin typeface="Garamond" panose="02020404030301010803" pitchFamily="18" charset="0"/>
                          <a:ea typeface="Times New Roman"/>
                          <a:cs typeface="Arial"/>
                        </a:rPr>
                        <a:t>Air or Gas </a:t>
                      </a:r>
                      <a:r>
                        <a:rPr lang="en-US" sz="1800" dirty="0" smtClean="0">
                          <a:solidFill>
                            <a:srgbClr val="195F92"/>
                          </a:solidFill>
                          <a:effectLst/>
                          <a:latin typeface="Garamond" panose="02020404030301010803" pitchFamily="18" charset="0"/>
                          <a:ea typeface="Times New Roman"/>
                          <a:cs typeface="Arial"/>
                        </a:rPr>
                        <a:t>Embolism**</a:t>
                      </a:r>
                      <a:endParaRPr lang="en-US" sz="1800" dirty="0">
                        <a:effectLst/>
                        <a:latin typeface="Garamond" panose="02020404030301010803" pitchFamily="18" charset="0"/>
                        <a:ea typeface="Times New Roman"/>
                        <a:cs typeface="Calibri"/>
                      </a:endParaRPr>
                    </a:p>
                  </a:txBody>
                  <a:tcPr marL="68580" marR="68580" marT="0" marB="0" anchor="ctr"/>
                </a:tc>
              </a:tr>
              <a:tr h="729925">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Chronic refractory osteomyelitis*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solidFill>
                            <a:srgbClr val="195F92"/>
                          </a:solidFill>
                          <a:effectLst/>
                          <a:latin typeface="Garamond" panose="02020404030301010803" pitchFamily="18" charset="0"/>
                          <a:ea typeface="Times New Roman"/>
                          <a:cs typeface="Arial"/>
                        </a:rPr>
                        <a:t>Sudden Sensorineural Hearing Loss*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spcBef>
                          <a:spcPts val="0"/>
                        </a:spcBef>
                        <a:spcAft>
                          <a:spcPts val="0"/>
                        </a:spcAft>
                        <a:buFont typeface="Symbol"/>
                        <a:buChar char=""/>
                      </a:pPr>
                      <a:r>
                        <a:rPr lang="en-US" sz="1800" dirty="0">
                          <a:solidFill>
                            <a:srgbClr val="195F92"/>
                          </a:solidFill>
                          <a:effectLst/>
                          <a:latin typeface="Garamond" panose="02020404030301010803" pitchFamily="18" charset="0"/>
                          <a:ea typeface="Times New Roman"/>
                          <a:cs typeface="Arial"/>
                        </a:rPr>
                        <a:t>Carbon Monoxide Poisoning</a:t>
                      </a:r>
                      <a:r>
                        <a:rPr lang="en-US" sz="1800" dirty="0" smtClean="0">
                          <a:solidFill>
                            <a:srgbClr val="195F92"/>
                          </a:solidFill>
                          <a:effectLst/>
                          <a:latin typeface="Garamond" panose="02020404030301010803" pitchFamily="18" charset="0"/>
                          <a:ea typeface="Times New Roman"/>
                          <a:cs typeface="Arial"/>
                        </a:rPr>
                        <a:t>**</a:t>
                      </a:r>
                      <a:r>
                        <a:rPr lang="en-US" sz="1800" dirty="0">
                          <a:solidFill>
                            <a:srgbClr val="195F92"/>
                          </a:solidFill>
                          <a:effectLst/>
                          <a:latin typeface="Garamond" panose="02020404030301010803" pitchFamily="18" charset="0"/>
                          <a:ea typeface="Times New Roman"/>
                          <a:cs typeface="Arial"/>
                        </a:rPr>
                        <a:t> </a:t>
                      </a:r>
                      <a:endParaRPr lang="en-US" sz="1800" dirty="0">
                        <a:effectLst/>
                        <a:latin typeface="Garamond" panose="02020404030301010803" pitchFamily="18" charset="0"/>
                        <a:ea typeface="Times New Roman"/>
                        <a:cs typeface="Calibri"/>
                      </a:endParaRPr>
                    </a:p>
                  </a:txBody>
                  <a:tcPr marL="68580" marR="68580" marT="0" marB="0" anchor="ctr"/>
                </a:tc>
              </a:tr>
              <a:tr h="416989">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err="1" smtClean="0">
                          <a:solidFill>
                            <a:srgbClr val="195F92"/>
                          </a:solidFill>
                          <a:effectLst/>
                          <a:latin typeface="Garamond" panose="02020404030301010803" pitchFamily="18" charset="0"/>
                          <a:ea typeface="Times New Roman"/>
                          <a:cs typeface="Arial"/>
                        </a:rPr>
                        <a:t>Osteoradionecrosis</a:t>
                      </a:r>
                      <a:endParaRPr lang="en-US" sz="1800" dirty="0" smtClean="0">
                        <a:effectLst/>
                        <a:latin typeface="Garamond" panose="02020404030301010803" pitchFamily="18" charset="0"/>
                        <a:ea typeface="Times New Roman"/>
                        <a:cs typeface="Calibri"/>
                      </a:endParaRPr>
                    </a:p>
                  </a:txBody>
                  <a:tcPr marL="68580" marR="68580"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kern="1200" dirty="0" smtClean="0">
                          <a:solidFill>
                            <a:srgbClr val="195F92"/>
                          </a:solidFill>
                          <a:effectLst/>
                          <a:latin typeface="Garamond" panose="02020404030301010803" pitchFamily="18" charset="0"/>
                          <a:ea typeface="Times New Roman"/>
                          <a:cs typeface="Arial"/>
                        </a:rPr>
                        <a:t>Central Retinal Artery Occlusion</a:t>
                      </a:r>
                      <a:endParaRPr lang="en-US" sz="1800" kern="1200" dirty="0">
                        <a:solidFill>
                          <a:srgbClr val="195F92"/>
                        </a:solidFill>
                        <a:effectLst/>
                        <a:latin typeface="Garamond" panose="02020404030301010803" pitchFamily="18" charset="0"/>
                        <a:ea typeface="Times New Roman"/>
                        <a:cs typeface="Arial"/>
                      </a:endParaRPr>
                    </a:p>
                  </a:txBody>
                  <a:tcPr marL="68580" marR="68580" marT="0" marB="0" anchor="ctr"/>
                </a:tc>
                <a:tc>
                  <a:txBody>
                    <a:bodyPr/>
                    <a:lstStyle/>
                    <a:p>
                      <a:endParaRPr lang="en-US" sz="1800" dirty="0">
                        <a:latin typeface="Garamond" panose="02020404030301010803" pitchFamily="18" charset="0"/>
                      </a:endParaRPr>
                    </a:p>
                  </a:txBody>
                  <a:tcPr marL="68580" marR="68580" marT="0" marB="0" anchor="ctr"/>
                </a:tc>
              </a:tr>
            </a:tbl>
          </a:graphicData>
        </a:graphic>
      </p:graphicFrame>
      <p:sp>
        <p:nvSpPr>
          <p:cNvPr id="5" name="TextBox 4"/>
          <p:cNvSpPr txBox="1"/>
          <p:nvPr/>
        </p:nvSpPr>
        <p:spPr>
          <a:xfrm>
            <a:off x="457200" y="6211669"/>
            <a:ext cx="8382000" cy="523220"/>
          </a:xfrm>
          <a:prstGeom prst="rect">
            <a:avLst/>
          </a:prstGeom>
          <a:noFill/>
        </p:spPr>
        <p:txBody>
          <a:bodyPr wrap="square" rtlCol="0">
            <a:spAutoFit/>
          </a:bodyPr>
          <a:lstStyle/>
          <a:p>
            <a:r>
              <a:rPr lang="en-US" sz="1400" dirty="0" smtClean="0">
                <a:solidFill>
                  <a:schemeClr val="tx2"/>
                </a:solidFill>
              </a:rPr>
              <a:t>* Not yet FDA Approved, but recognized by the UHMS and commonly paid for by insurance</a:t>
            </a:r>
            <a:br>
              <a:rPr lang="en-US" sz="1400" dirty="0" smtClean="0">
                <a:solidFill>
                  <a:schemeClr val="tx2"/>
                </a:solidFill>
              </a:rPr>
            </a:br>
            <a:r>
              <a:rPr lang="en-US" sz="1400" dirty="0" smtClean="0">
                <a:solidFill>
                  <a:schemeClr val="tx2"/>
                </a:solidFill>
              </a:rPr>
              <a:t>**Mostly seen only in a hospital setting</a:t>
            </a:r>
            <a:endParaRPr lang="en-US" sz="1400" dirty="0">
              <a:solidFill>
                <a:schemeClr val="tx2"/>
              </a:solidFill>
            </a:endParaRPr>
          </a:p>
        </p:txBody>
      </p:sp>
    </p:spTree>
    <p:extLst>
      <p:ext uri="{BB962C8B-B14F-4D97-AF65-F5344CB8AC3E}">
        <p14:creationId xmlns:p14="http://schemas.microsoft.com/office/powerpoint/2010/main" val="180987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smtClean="0">
                <a:latin typeface="Hermes Sans Regular" pitchFamily="34" charset="0"/>
              </a:rPr>
              <a:t>HBOT’s Emerging Opportunities</a:t>
            </a:r>
            <a:endParaRPr lang="en-US" sz="3200" dirty="0">
              <a:latin typeface="Hermes Sans Regular" pitchFamily="34" charset="0"/>
            </a:endParaRPr>
          </a:p>
        </p:txBody>
      </p:sp>
      <p:sp>
        <p:nvSpPr>
          <p:cNvPr id="13" name="Text Placeholder 12"/>
          <p:cNvSpPr>
            <a:spLocks noGrp="1"/>
          </p:cNvSpPr>
          <p:nvPr>
            <p:ph type="body" idx="1"/>
          </p:nvPr>
        </p:nvSpPr>
        <p:spPr>
          <a:xfrm>
            <a:off x="457200" y="2362200"/>
            <a:ext cx="8162544" cy="639762"/>
          </a:xfrm>
        </p:spPr>
        <p:txBody>
          <a:bodyPr>
            <a:normAutofit/>
          </a:bodyPr>
          <a:lstStyle/>
          <a:p>
            <a:r>
              <a:rPr lang="en-US" smtClean="0">
                <a:latin typeface="Garamond" panose="02020404030301010803" pitchFamily="18" charset="0"/>
              </a:rPr>
              <a:t>Conditions Considered Investigational in United States*</a:t>
            </a:r>
            <a:endParaRPr lang="en-US" dirty="0">
              <a:latin typeface="Garamond" panose="02020404030301010803" pitchFamily="18" charset="0"/>
            </a:endParaRP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3475572410"/>
              </p:ext>
            </p:extLst>
          </p:nvPr>
        </p:nvGraphicFramePr>
        <p:xfrm>
          <a:off x="444690" y="2846069"/>
          <a:ext cx="8077200" cy="3446198"/>
        </p:xfrm>
        <a:graphic>
          <a:graphicData uri="http://schemas.openxmlformats.org/drawingml/2006/table">
            <a:tbl>
              <a:tblPr bandRow="1">
                <a:tableStyleId>{5C22544A-7EE6-4342-B048-85BDC9FD1C3A}</a:tableStyleId>
              </a:tblPr>
              <a:tblGrid>
                <a:gridCol w="2692400"/>
                <a:gridCol w="2692400"/>
                <a:gridCol w="2692400"/>
              </a:tblGrid>
              <a:tr h="390818">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smtClean="0">
                          <a:solidFill>
                            <a:srgbClr val="195F92"/>
                          </a:solidFill>
                          <a:effectLst/>
                          <a:latin typeface="Garamond" panose="02020404030301010803" pitchFamily="18" charset="0"/>
                          <a:ea typeface="Times New Roman"/>
                          <a:cs typeface="Arial"/>
                        </a:rPr>
                        <a:t>Traumatic brain injury </a:t>
                      </a:r>
                      <a:endParaRPr lang="en-US" sz="1600" kern="1200" dirty="0">
                        <a:solidFill>
                          <a:srgbClr val="195F92"/>
                        </a:solidFill>
                        <a:effectLst/>
                        <a:latin typeface="Garamond" panose="02020404030301010803" pitchFamily="18" charset="0"/>
                        <a:ea typeface="Times New Roman"/>
                        <a:cs typeface="Arial"/>
                      </a:endParaRPr>
                    </a:p>
                  </a:txBody>
                  <a:tcPr marL="9525" marR="9525" marT="9525" marB="0" anchor="ctr"/>
                </a:tc>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Autoimmune disorders</a:t>
                      </a:r>
                    </a:p>
                  </a:txBody>
                  <a:tcPr marL="9525" marR="9525" marT="9525" marB="0" anchor="ctr"/>
                </a:tc>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Multiple Sclerosis</a:t>
                      </a:r>
                    </a:p>
                  </a:txBody>
                  <a:tcPr marL="9525" marR="9525" marT="9525" marB="0" anchor="ctr"/>
                </a:tc>
              </a:tr>
              <a:tr h="390818">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Concussion </a:t>
                      </a:r>
                      <a:r>
                        <a:rPr lang="en-US" sz="1600" kern="1200" dirty="0" smtClean="0">
                          <a:solidFill>
                            <a:srgbClr val="195F92"/>
                          </a:solidFill>
                          <a:effectLst/>
                          <a:latin typeface="Garamond" panose="02020404030301010803" pitchFamily="18" charset="0"/>
                          <a:ea typeface="Times New Roman"/>
                          <a:cs typeface="Arial"/>
                        </a:rPr>
                        <a:t/>
                      </a:r>
                      <a:br>
                        <a:rPr lang="en-US" sz="1600" kern="1200" dirty="0" smtClean="0">
                          <a:solidFill>
                            <a:srgbClr val="195F92"/>
                          </a:solidFill>
                          <a:effectLst/>
                          <a:latin typeface="Garamond" panose="02020404030301010803" pitchFamily="18" charset="0"/>
                          <a:ea typeface="Times New Roman"/>
                          <a:cs typeface="Arial"/>
                        </a:rPr>
                      </a:br>
                      <a:r>
                        <a:rPr lang="en-US" sz="1600" kern="1200" dirty="0" smtClean="0">
                          <a:solidFill>
                            <a:srgbClr val="195F92"/>
                          </a:solidFill>
                          <a:effectLst/>
                          <a:latin typeface="Garamond" panose="02020404030301010803" pitchFamily="18" charset="0"/>
                          <a:ea typeface="Times New Roman"/>
                          <a:cs typeface="Arial"/>
                        </a:rPr>
                        <a:t>(</a:t>
                      </a:r>
                      <a:r>
                        <a:rPr lang="en-US" sz="1600" kern="1200" dirty="0">
                          <a:solidFill>
                            <a:srgbClr val="195F92"/>
                          </a:solidFill>
                          <a:effectLst/>
                          <a:latin typeface="Garamond" panose="02020404030301010803" pitchFamily="18" charset="0"/>
                          <a:ea typeface="Times New Roman"/>
                          <a:cs typeface="Arial"/>
                        </a:rPr>
                        <a:t>mild traumatic brain injury)</a:t>
                      </a:r>
                    </a:p>
                  </a:txBody>
                  <a:tcPr marL="9525" marR="9525" marT="9525" marB="0" anchor="ctr"/>
                </a:tc>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smtClean="0">
                          <a:solidFill>
                            <a:srgbClr val="195F92"/>
                          </a:solidFill>
                          <a:effectLst/>
                          <a:latin typeface="Garamond" panose="02020404030301010803" pitchFamily="18" charset="0"/>
                          <a:ea typeface="Times New Roman"/>
                          <a:cs typeface="Arial"/>
                        </a:rPr>
                        <a:t>Immune </a:t>
                      </a:r>
                      <a:r>
                        <a:rPr lang="en-US" sz="1600" kern="1200" dirty="0">
                          <a:solidFill>
                            <a:srgbClr val="195F92"/>
                          </a:solidFill>
                          <a:effectLst/>
                          <a:latin typeface="Garamond" panose="02020404030301010803" pitchFamily="18" charset="0"/>
                          <a:ea typeface="Times New Roman"/>
                          <a:cs typeface="Arial"/>
                        </a:rPr>
                        <a:t>System </a:t>
                      </a:r>
                      <a:r>
                        <a:rPr lang="en-US" sz="1600" kern="1200" dirty="0" smtClean="0">
                          <a:solidFill>
                            <a:srgbClr val="195F92"/>
                          </a:solidFill>
                          <a:effectLst/>
                          <a:latin typeface="Garamond" panose="02020404030301010803" pitchFamily="18" charset="0"/>
                          <a:ea typeface="Times New Roman"/>
                          <a:cs typeface="Arial"/>
                        </a:rPr>
                        <a:t>Support for Cancer patients</a:t>
                      </a:r>
                      <a:endParaRPr lang="en-US" sz="1600" kern="1200" dirty="0">
                        <a:solidFill>
                          <a:srgbClr val="195F92"/>
                        </a:solidFill>
                        <a:effectLst/>
                        <a:latin typeface="Garamond" panose="02020404030301010803" pitchFamily="18" charset="0"/>
                        <a:ea typeface="Times New Roman"/>
                        <a:cs typeface="Arial"/>
                      </a:endParaRPr>
                    </a:p>
                  </a:txBody>
                  <a:tcPr marL="9525" marR="9525" marT="9525" marB="0" anchor="ctr"/>
                </a:tc>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Chronic Lyme Disease</a:t>
                      </a:r>
                    </a:p>
                  </a:txBody>
                  <a:tcPr marL="9525" marR="9525" marT="9525" marB="0" anchor="ctr"/>
                </a:tc>
              </a:tr>
              <a:tr h="647140">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Stroke</a:t>
                      </a:r>
                    </a:p>
                  </a:txBody>
                  <a:tcPr marL="9525" marR="9525" marT="9525" marB="0" anchor="ctr"/>
                </a:tc>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Inflammatory Gastrointestinal disorders </a:t>
                      </a:r>
                      <a:r>
                        <a:rPr lang="en-US" sz="1400" kern="1200" dirty="0">
                          <a:solidFill>
                            <a:srgbClr val="195F92"/>
                          </a:solidFill>
                          <a:effectLst/>
                          <a:latin typeface="Garamond" panose="02020404030301010803" pitchFamily="18" charset="0"/>
                          <a:ea typeface="Times New Roman"/>
                          <a:cs typeface="Arial"/>
                        </a:rPr>
                        <a:t>(Ulcerative Colitis &amp; Crohn’s Disease)</a:t>
                      </a:r>
                    </a:p>
                  </a:txBody>
                  <a:tcPr marL="9525" marR="9525" marT="9525" marB="0" anchor="ctr"/>
                </a:tc>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Reflex Sympathetic Dystrophy (RSD) / Complex Regional Pain Syndrome (CRPS)</a:t>
                      </a:r>
                    </a:p>
                  </a:txBody>
                  <a:tcPr marL="68580" marR="68580" marT="0" marB="0" anchor="ctr"/>
                </a:tc>
              </a:tr>
              <a:tr h="527605">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Parkinson’s Disease</a:t>
                      </a:r>
                    </a:p>
                  </a:txBody>
                  <a:tcPr marL="9525" marR="9525" marT="9525" marB="0" anchor="ctr"/>
                </a:tc>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Cerebral Palsy</a:t>
                      </a:r>
                    </a:p>
                  </a:txBody>
                  <a:tcPr marL="9525" marR="9525" marT="9525" marB="0" anchor="ctr"/>
                </a:tc>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Pre &amp; Post-Operative Surgery</a:t>
                      </a:r>
                    </a:p>
                  </a:txBody>
                  <a:tcPr marL="68580" marR="68580" marT="0" marB="0" anchor="ctr"/>
                </a:tc>
              </a:tr>
              <a:tr h="527605">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Sports injuries</a:t>
                      </a:r>
                    </a:p>
                  </a:txBody>
                  <a:tcPr marL="9525" marR="9525" marT="9525" marB="0" anchor="ctr"/>
                </a:tc>
                <a:tc>
                  <a:txBody>
                    <a:bodyPr/>
                    <a:lstStyle/>
                    <a:p>
                      <a:pPr marL="342900" marR="0" lvl="0" indent="-342900" algn="l" defTabSz="914400" rtl="0" eaLnBrk="1" fontAlgn="ctr" latinLnBrk="0" hangingPunct="1">
                        <a:spcBef>
                          <a:spcPts val="0"/>
                        </a:spcBef>
                        <a:spcAft>
                          <a:spcPts val="0"/>
                        </a:spcAft>
                        <a:buFont typeface="Symbol"/>
                        <a:buChar char=""/>
                      </a:pPr>
                      <a:r>
                        <a:rPr lang="en-US" sz="1600" kern="1200" dirty="0">
                          <a:solidFill>
                            <a:srgbClr val="195F92"/>
                          </a:solidFill>
                          <a:effectLst/>
                          <a:latin typeface="Garamond" panose="02020404030301010803" pitchFamily="18" charset="0"/>
                          <a:ea typeface="Times New Roman"/>
                          <a:cs typeface="Arial"/>
                        </a:rPr>
                        <a:t>Osteonecrosis </a:t>
                      </a:r>
                    </a:p>
                  </a:txBody>
                  <a:tcPr marL="9525" marR="9525" marT="9525" marB="0" anchor="ctr"/>
                </a:tc>
                <a:tc>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r>
                        <a:rPr lang="en-US" sz="1600" kern="1200" dirty="0" smtClean="0">
                          <a:solidFill>
                            <a:srgbClr val="195F92"/>
                          </a:solidFill>
                          <a:effectLst/>
                          <a:latin typeface="Garamond" panose="02020404030301010803" pitchFamily="18" charset="0"/>
                          <a:ea typeface="Times New Roman"/>
                          <a:cs typeface="Arial"/>
                        </a:rPr>
                        <a:t>Stem Cell</a:t>
                      </a:r>
                      <a:r>
                        <a:rPr lang="en-US" sz="1600" kern="1200" baseline="0" dirty="0" smtClean="0">
                          <a:solidFill>
                            <a:srgbClr val="195F92"/>
                          </a:solidFill>
                          <a:effectLst/>
                          <a:latin typeface="Garamond" panose="02020404030301010803" pitchFamily="18" charset="0"/>
                          <a:ea typeface="Times New Roman"/>
                          <a:cs typeface="Arial"/>
                        </a:rPr>
                        <a:t> Harvesting</a:t>
                      </a:r>
                      <a:br>
                        <a:rPr lang="en-US" sz="1600" kern="1200" baseline="0" dirty="0" smtClean="0">
                          <a:solidFill>
                            <a:srgbClr val="195F92"/>
                          </a:solidFill>
                          <a:effectLst/>
                          <a:latin typeface="Garamond" panose="02020404030301010803" pitchFamily="18" charset="0"/>
                          <a:ea typeface="Times New Roman"/>
                          <a:cs typeface="Arial"/>
                        </a:rPr>
                      </a:br>
                      <a:r>
                        <a:rPr lang="en-US" sz="1600" kern="1200" dirty="0" smtClean="0">
                          <a:solidFill>
                            <a:srgbClr val="195F92"/>
                          </a:solidFill>
                          <a:effectLst/>
                          <a:latin typeface="Garamond" panose="02020404030301010803" pitchFamily="18" charset="0"/>
                          <a:ea typeface="Times New Roman"/>
                          <a:cs typeface="Arial"/>
                        </a:rPr>
                        <a:t>&amp; PRP</a:t>
                      </a:r>
                    </a:p>
                  </a:txBody>
                  <a:tcPr marL="68580" marR="68580" marT="0" marB="0" anchor="ctr"/>
                </a:tc>
              </a:tr>
              <a:tr h="527605">
                <a:tc gridSpan="3">
                  <a:txBody>
                    <a:bodyPr/>
                    <a:lstStyle/>
                    <a:p>
                      <a:pPr marL="0" marR="0" lvl="0" indent="0" algn="l" defTabSz="914400" rtl="0" eaLnBrk="1" fontAlgn="ctr" latinLnBrk="0" hangingPunct="1">
                        <a:lnSpc>
                          <a:spcPct val="100000"/>
                        </a:lnSpc>
                        <a:spcBef>
                          <a:spcPts val="0"/>
                        </a:spcBef>
                        <a:spcAft>
                          <a:spcPts val="0"/>
                        </a:spcAft>
                        <a:buClrTx/>
                        <a:buSzTx/>
                        <a:buFont typeface="Symbol"/>
                        <a:buNone/>
                        <a:tabLst/>
                        <a:defRPr/>
                      </a:pPr>
                      <a:r>
                        <a:rPr lang="en-US" sz="1100" kern="1200" dirty="0" smtClean="0">
                          <a:solidFill>
                            <a:srgbClr val="195F92"/>
                          </a:solidFill>
                          <a:effectLst/>
                          <a:latin typeface="Garamond" panose="02020404030301010803" pitchFamily="18" charset="0"/>
                          <a:ea typeface="Times New Roman"/>
                          <a:cs typeface="Arial"/>
                        </a:rPr>
                        <a:t>*FDA has approved only 13 conditions, but there is ongoing research and study on HBOT’s use for these conditions.  Additionally, worldwide HBOT is accepted for use in treating over 40 conditions.</a:t>
                      </a:r>
                    </a:p>
                  </a:txBody>
                  <a:tcPr marL="9525" marR="9525" marT="9525" marB="0" anchor="ctr"/>
                </a:tc>
                <a:tc hMerge="1">
                  <a:txBody>
                    <a:bodyPr/>
                    <a:lstStyle/>
                    <a:p>
                      <a:pPr marL="342900" marR="0" lvl="0" indent="-342900" algn="l" defTabSz="914400" rtl="0" eaLnBrk="1" fontAlgn="ctr" latinLnBrk="0" hangingPunct="1">
                        <a:spcBef>
                          <a:spcPts val="0"/>
                        </a:spcBef>
                        <a:spcAft>
                          <a:spcPts val="0"/>
                        </a:spcAft>
                        <a:buFont typeface="Symbol"/>
                        <a:buChar char=""/>
                      </a:pPr>
                      <a:endParaRPr lang="en-US" sz="1600" kern="1200" dirty="0">
                        <a:solidFill>
                          <a:srgbClr val="195F92"/>
                        </a:solidFill>
                        <a:effectLst/>
                        <a:latin typeface="+mn-lt"/>
                        <a:ea typeface="Times New Roman"/>
                        <a:cs typeface="Arial"/>
                      </a:endParaRPr>
                    </a:p>
                  </a:txBody>
                  <a:tcPr marL="9525" marR="9525" marT="9525" marB="0" anchor="ctr"/>
                </a:tc>
                <a:tc hMerge="1">
                  <a:txBody>
                    <a:bodyPr/>
                    <a:lstStyle/>
                    <a:p>
                      <a:pPr marL="342900" marR="0" lvl="0" indent="-342900" algn="l" defTabSz="914400" rtl="0" eaLnBrk="1" fontAlgn="ctr" latinLnBrk="0" hangingPunct="1">
                        <a:lnSpc>
                          <a:spcPct val="100000"/>
                        </a:lnSpc>
                        <a:spcBef>
                          <a:spcPts val="0"/>
                        </a:spcBef>
                        <a:spcAft>
                          <a:spcPts val="0"/>
                        </a:spcAft>
                        <a:buClrTx/>
                        <a:buSzTx/>
                        <a:buFont typeface="Symbol"/>
                        <a:buChar char=""/>
                        <a:tabLst/>
                        <a:defRPr/>
                      </a:pPr>
                      <a:endParaRPr lang="en-US" sz="1600" kern="1200" dirty="0" smtClean="0">
                        <a:solidFill>
                          <a:srgbClr val="195F92"/>
                        </a:solidFill>
                        <a:effectLst/>
                        <a:latin typeface="+mn-lt"/>
                        <a:ea typeface="Times New Roman"/>
                        <a:cs typeface="Arial"/>
                      </a:endParaRPr>
                    </a:p>
                  </a:txBody>
                  <a:tcPr marL="68580" marR="68580" marT="0" marB="0" anchor="ctr"/>
                </a:tc>
              </a:tr>
            </a:tbl>
          </a:graphicData>
        </a:graphic>
      </p:graphicFrame>
    </p:spTree>
    <p:extLst>
      <p:ext uri="{BB962C8B-B14F-4D97-AF65-F5344CB8AC3E}">
        <p14:creationId xmlns:p14="http://schemas.microsoft.com/office/powerpoint/2010/main" val="288937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 me Show You…</a:t>
            </a:r>
            <a:endParaRPr lang="en-US" dirty="0"/>
          </a:p>
        </p:txBody>
      </p:sp>
      <p:sp>
        <p:nvSpPr>
          <p:cNvPr id="3" name="Text Placeholder 2"/>
          <p:cNvSpPr>
            <a:spLocks noGrp="1"/>
          </p:cNvSpPr>
          <p:nvPr>
            <p:ph type="body" idx="1"/>
          </p:nvPr>
        </p:nvSpPr>
        <p:spPr/>
        <p:txBody>
          <a:bodyPr>
            <a:normAutofit lnSpcReduction="10000"/>
          </a:bodyPr>
          <a:lstStyle/>
          <a:p>
            <a:r>
              <a:rPr lang="en-US" b="1" smtClean="0">
                <a:ea typeface="ＭＳ Ｐゴシック" pitchFamily="34" charset="-128"/>
              </a:rPr>
              <a:t>HOW CAN WE CLAIM THAT JUST BY GIVING OXYGEN UNDER PRESSURE WE CAN TREAT SO MANY DIVERSE CONDITIONS?</a:t>
            </a:r>
            <a:endParaRPr lang="en-US" b="1" dirty="0">
              <a:ea typeface="ＭＳ Ｐゴシック" pitchFamily="34" charset="-128"/>
            </a:endParaRPr>
          </a:p>
        </p:txBody>
      </p:sp>
    </p:spTree>
    <p:extLst>
      <p:ext uri="{BB962C8B-B14F-4D97-AF65-F5344CB8AC3E}">
        <p14:creationId xmlns:p14="http://schemas.microsoft.com/office/powerpoint/2010/main" val="13677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533400" y="2514600"/>
            <a:ext cx="8229600" cy="4343400"/>
          </a:xfrm>
        </p:spPr>
        <p:txBody>
          <a:bodyPr>
            <a:normAutofit/>
          </a:bodyPr>
          <a:lstStyle/>
          <a:p>
            <a:r>
              <a:rPr lang="en-US" dirty="0" smtClean="0">
                <a:cs typeface="Arial" charset="0"/>
              </a:rPr>
              <a:t>PRESSURE = </a:t>
            </a:r>
            <a:r>
              <a:rPr lang="en-US" sz="3200" dirty="0" smtClean="0">
                <a:cs typeface="Arial" charset="0"/>
              </a:rPr>
              <a:t>FORCE/AREA</a:t>
            </a:r>
          </a:p>
          <a:p>
            <a:r>
              <a:rPr lang="en-US" dirty="0" smtClean="0">
                <a:cs typeface="Arial" charset="0"/>
              </a:rPr>
              <a:t>ATMOSPHERIC PRESSURE =</a:t>
            </a:r>
          </a:p>
          <a:p>
            <a:pPr lvl="1"/>
            <a:r>
              <a:rPr lang="en-US" dirty="0" smtClean="0">
                <a:cs typeface="Arial" charset="0"/>
              </a:rPr>
              <a:t>14.7 LBS/SQ INCH =</a:t>
            </a:r>
          </a:p>
          <a:p>
            <a:pPr lvl="2">
              <a:buFont typeface="Arial" charset="0"/>
              <a:buNone/>
            </a:pPr>
            <a:r>
              <a:rPr lang="en-US" sz="2800" dirty="0" smtClean="0">
                <a:cs typeface="Arial" charset="0"/>
              </a:rPr>
              <a:t>760 MM Hg</a:t>
            </a:r>
          </a:p>
          <a:p>
            <a:pPr marL="1371600" lvl="3" indent="0">
              <a:buNone/>
            </a:pPr>
            <a:r>
              <a:rPr lang="en-US" sz="2400" b="1" u="sng" dirty="0" smtClean="0">
                <a:cs typeface="Arial" charset="0"/>
              </a:rPr>
              <a:t>=1 ATMOSPHERE</a:t>
            </a:r>
          </a:p>
          <a:p>
            <a:pPr>
              <a:buFont typeface="Arial" charset="0"/>
              <a:buNone/>
            </a:pPr>
            <a:endParaRPr lang="en-US" dirty="0" smtClean="0">
              <a:cs typeface="Arial" charset="0"/>
            </a:endParaRPr>
          </a:p>
          <a:p>
            <a:pPr>
              <a:buFont typeface="Arial" charset="0"/>
              <a:buNone/>
            </a:pPr>
            <a:r>
              <a:rPr lang="en-US" dirty="0" smtClean="0">
                <a:cs typeface="Arial" charset="0"/>
              </a:rPr>
              <a:t>Pressure at 33 feet under water is equal to:</a:t>
            </a:r>
          </a:p>
          <a:p>
            <a:pPr marL="457200" lvl="1" indent="0">
              <a:buNone/>
            </a:pPr>
            <a:r>
              <a:rPr lang="en-US" dirty="0" smtClean="0">
                <a:cs typeface="Arial" charset="0"/>
              </a:rPr>
              <a:t>1ATM of Hydrostatic Pressure + 1 ATM of Air Pressure equaling</a:t>
            </a:r>
          </a:p>
          <a:p>
            <a:pPr lvl="2"/>
            <a:r>
              <a:rPr lang="en-US" b="1" u="sng" dirty="0" smtClean="0">
                <a:cs typeface="Arial" charset="0"/>
              </a:rPr>
              <a:t>2 ATMOSPHERES  = 2 ATA </a:t>
            </a:r>
          </a:p>
          <a:p>
            <a:pPr>
              <a:buFont typeface="Arial" charset="0"/>
              <a:buNone/>
            </a:pPr>
            <a:endParaRPr lang="en-US" dirty="0" smtClean="0">
              <a:cs typeface="Arial" charset="0"/>
            </a:endParaRPr>
          </a:p>
        </p:txBody>
      </p:sp>
      <p:sp>
        <p:nvSpPr>
          <p:cNvPr id="27650" name="Title 1"/>
          <p:cNvSpPr>
            <a:spLocks noGrp="1"/>
          </p:cNvSpPr>
          <p:nvPr>
            <p:ph type="title"/>
          </p:nvPr>
        </p:nvSpPr>
        <p:spPr/>
        <p:txBody>
          <a:bodyPr/>
          <a:lstStyle/>
          <a:p>
            <a:r>
              <a:rPr lang="en-US" dirty="0" smtClean="0"/>
              <a:t>PHYSICS</a:t>
            </a:r>
            <a:endParaRPr lang="en-US" sz="16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p:txBody>
          <a:bodyPr/>
          <a:lstStyle/>
          <a:p>
            <a:pPr marL="0" indent="0" algn="ctr">
              <a:buNone/>
            </a:pPr>
            <a:r>
              <a:rPr lang="en-US" dirty="0" smtClean="0"/>
              <a:t>GAS LAWS</a:t>
            </a:r>
          </a:p>
          <a:p>
            <a:r>
              <a:rPr lang="en-US" b="1" dirty="0" smtClean="0"/>
              <a:t>Boyle’s Law- </a:t>
            </a:r>
            <a:r>
              <a:rPr lang="en-US" dirty="0" smtClean="0"/>
              <a:t>As the pressure increases   the gas bubble volume decreases</a:t>
            </a:r>
          </a:p>
          <a:p>
            <a:r>
              <a:rPr lang="en-US" b="1" dirty="0" smtClean="0"/>
              <a:t>Henry’s Law </a:t>
            </a:r>
            <a:r>
              <a:rPr lang="en-US" dirty="0" smtClean="0"/>
              <a:t>-</a:t>
            </a:r>
            <a:r>
              <a:rPr lang="en-US" b="1" dirty="0" smtClean="0"/>
              <a:t> </a:t>
            </a:r>
            <a:r>
              <a:rPr lang="en-US" dirty="0" smtClean="0"/>
              <a:t>The amount of gas dissolved in a liquid is equal to the partial pressure of the gas exerted on the surface of the liquid. (By increasing the atmospheric pressure, more oxygen can be dissolved into the plasma).</a:t>
            </a:r>
          </a:p>
          <a:p>
            <a:endParaRPr lang="en-US" dirty="0" smtClean="0"/>
          </a:p>
        </p:txBody>
      </p:sp>
      <p:sp>
        <p:nvSpPr>
          <p:cNvPr id="2" name="Title 1"/>
          <p:cNvSpPr>
            <a:spLocks noGrp="1"/>
          </p:cNvSpPr>
          <p:nvPr>
            <p:ph type="title"/>
          </p:nvPr>
        </p:nvSpPr>
        <p:spPr/>
        <p:txBody>
          <a:bodyPr/>
          <a:lstStyle/>
          <a:p>
            <a:r>
              <a:rPr lang="en-US" smtClean="0"/>
              <a:t>THE PHYSICS OF HYPERBARIC THERAPY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982133"/>
          </a:xfrm>
        </p:spPr>
        <p:txBody>
          <a:bodyPr/>
          <a:lstStyle/>
          <a:p>
            <a:pPr marL="274320" lvl="1"/>
            <a:r>
              <a:rPr lang="en-US" dirty="0">
                <a:ea typeface="Arial" pitchFamily="34" charset="0"/>
              </a:rPr>
              <a:t>The amount of gas that will dissolve in a liquid is proportional to the gas </a:t>
            </a:r>
            <a:r>
              <a:rPr lang="en-US" dirty="0" smtClean="0">
                <a:ea typeface="Arial" pitchFamily="34" charset="0"/>
              </a:rPr>
              <a:t>pressure</a:t>
            </a:r>
            <a:endParaRPr lang="en-US" dirty="0">
              <a:ea typeface="Arial" pitchFamily="34" charset="0"/>
            </a:endParaRPr>
          </a:p>
        </p:txBody>
      </p:sp>
      <p:sp>
        <p:nvSpPr>
          <p:cNvPr id="3" name="Title 2"/>
          <p:cNvSpPr>
            <a:spLocks noGrp="1"/>
          </p:cNvSpPr>
          <p:nvPr>
            <p:ph type="title"/>
          </p:nvPr>
        </p:nvSpPr>
        <p:spPr/>
        <p:txBody>
          <a:bodyPr>
            <a:normAutofit/>
          </a:bodyPr>
          <a:lstStyle/>
          <a:p>
            <a:r>
              <a:rPr lang="en-US" dirty="0" smtClean="0"/>
              <a:t>Henry’s Law</a:t>
            </a:r>
            <a:br>
              <a:rPr lang="en-US" dirty="0" smtClean="0"/>
            </a:br>
            <a:r>
              <a:rPr lang="en-US" sz="2000" dirty="0" smtClean="0"/>
              <a:t>(No not mine)</a:t>
            </a:r>
            <a:endParaRPr lang="en-US" sz="2000" dirty="0"/>
          </a:p>
        </p:txBody>
      </p:sp>
      <p:pic>
        <p:nvPicPr>
          <p:cNvPr id="4" name="Picture 3" descr="0009-006-hi-henry.gif"/>
          <p:cNvPicPr>
            <a:picLocks noChangeAspect="1"/>
          </p:cNvPicPr>
          <p:nvPr/>
        </p:nvPicPr>
        <p:blipFill>
          <a:blip r:embed="rId2" cstate="print"/>
          <a:srcRect/>
          <a:stretch>
            <a:fillRect/>
          </a:stretch>
        </p:blipFill>
        <p:spPr bwMode="auto">
          <a:xfrm>
            <a:off x="5410200" y="4114800"/>
            <a:ext cx="1733550" cy="1695450"/>
          </a:xfrm>
          <a:prstGeom prst="rect">
            <a:avLst/>
          </a:prstGeom>
          <a:noFill/>
          <a:ln w="9525">
            <a:noFill/>
            <a:miter lim="800000"/>
            <a:headEnd/>
            <a:tailEnd/>
          </a:ln>
        </p:spPr>
      </p:pic>
      <p:pic>
        <p:nvPicPr>
          <p:cNvPr id="5" name="Picture 4" descr="0009-006-lo-henry.gif"/>
          <p:cNvPicPr>
            <a:picLocks noChangeAspect="1"/>
          </p:cNvPicPr>
          <p:nvPr/>
        </p:nvPicPr>
        <p:blipFill>
          <a:blip r:embed="rId3" cstate="print"/>
          <a:srcRect/>
          <a:stretch>
            <a:fillRect/>
          </a:stretch>
        </p:blipFill>
        <p:spPr bwMode="auto">
          <a:xfrm>
            <a:off x="1905000" y="3733800"/>
            <a:ext cx="1752600" cy="2057400"/>
          </a:xfrm>
          <a:prstGeom prst="rect">
            <a:avLst/>
          </a:prstGeom>
          <a:noFill/>
          <a:ln w="9525">
            <a:noFill/>
            <a:miter lim="800000"/>
            <a:headEnd/>
            <a:tailEnd/>
          </a:ln>
        </p:spPr>
      </p:pic>
    </p:spTree>
    <p:extLst>
      <p:ext uri="{BB962C8B-B14F-4D97-AF65-F5344CB8AC3E}">
        <p14:creationId xmlns:p14="http://schemas.microsoft.com/office/powerpoint/2010/main" val="4085800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solidFill>
            <a:schemeClr val="tx1">
              <a:alpha val="0"/>
            </a:schemeClr>
          </a:solidFill>
        </p:spPr>
        <p:txBody>
          <a:bodyPr>
            <a:normAutofit/>
          </a:bodyPr>
          <a:lstStyle/>
          <a:p>
            <a:r>
              <a:rPr lang="en-US" dirty="0" smtClean="0">
                <a:cs typeface="Arial" charset="0"/>
              </a:rPr>
              <a:t>THE AIR WE BREATHE HAS </a:t>
            </a:r>
            <a:r>
              <a:rPr lang="en-US" dirty="0" smtClean="0">
                <a:solidFill>
                  <a:srgbClr val="FF0000"/>
                </a:solidFill>
                <a:cs typeface="Arial" charset="0"/>
              </a:rPr>
              <a:t>21%</a:t>
            </a:r>
            <a:r>
              <a:rPr lang="en-US" dirty="0" smtClean="0">
                <a:cs typeface="Arial" charset="0"/>
              </a:rPr>
              <a:t> O2</a:t>
            </a:r>
          </a:p>
          <a:p>
            <a:r>
              <a:rPr lang="en-US" dirty="0" smtClean="0">
                <a:cs typeface="Arial" charset="0"/>
              </a:rPr>
              <a:t>AS WE SIT HERE TODAY THE OXYGEN LEVEL IN OUR ARTERIES IS </a:t>
            </a:r>
            <a:r>
              <a:rPr lang="en-US" dirty="0" smtClean="0">
                <a:solidFill>
                  <a:srgbClr val="FF0000"/>
                </a:solidFill>
                <a:cs typeface="Arial" charset="0"/>
              </a:rPr>
              <a:t>100 </a:t>
            </a:r>
            <a:r>
              <a:rPr lang="en-US" dirty="0" smtClean="0">
                <a:cs typeface="Arial" charset="0"/>
              </a:rPr>
              <a:t>MM Hg</a:t>
            </a:r>
          </a:p>
          <a:p>
            <a:r>
              <a:rPr lang="en-US" dirty="0" smtClean="0">
                <a:cs typeface="Arial" charset="0"/>
              </a:rPr>
              <a:t>AT </a:t>
            </a:r>
            <a:r>
              <a:rPr lang="en-US" dirty="0" smtClean="0">
                <a:solidFill>
                  <a:srgbClr val="FF0000"/>
                </a:solidFill>
                <a:cs typeface="Arial" charset="0"/>
              </a:rPr>
              <a:t>2 ATA </a:t>
            </a:r>
            <a:r>
              <a:rPr lang="en-US" dirty="0" smtClean="0">
                <a:cs typeface="Arial" charset="0"/>
              </a:rPr>
              <a:t>THE OXYGEN LEVEL IN OUR ARTERIES =</a:t>
            </a:r>
            <a:r>
              <a:rPr lang="en-US" dirty="0" smtClean="0">
                <a:solidFill>
                  <a:srgbClr val="FF0000"/>
                </a:solidFill>
                <a:cs typeface="Arial" charset="0"/>
              </a:rPr>
              <a:t> 1400 MM Hg  </a:t>
            </a:r>
          </a:p>
          <a:p>
            <a:pPr algn="ctr">
              <a:buFont typeface="Arial" charset="0"/>
              <a:buNone/>
            </a:pPr>
            <a:endParaRPr lang="en-US" sz="3600" b="1" dirty="0" smtClean="0">
              <a:solidFill>
                <a:srgbClr val="FF0000"/>
              </a:solidFill>
              <a:cs typeface="Arial" charset="0"/>
            </a:endParaRPr>
          </a:p>
          <a:p>
            <a:pPr algn="ctr">
              <a:buFont typeface="Arial" charset="0"/>
              <a:buNone/>
            </a:pPr>
            <a:r>
              <a:rPr lang="en-US" sz="3600" b="1" i="1" u="sng" dirty="0" smtClean="0">
                <a:solidFill>
                  <a:srgbClr val="FF0000"/>
                </a:solidFill>
                <a:cs typeface="Arial" charset="0"/>
              </a:rPr>
              <a:t>THAT IS AN INCREASE OF 14X</a:t>
            </a:r>
          </a:p>
        </p:txBody>
      </p:sp>
      <p:sp>
        <p:nvSpPr>
          <p:cNvPr id="29698" name="Title 1"/>
          <p:cNvSpPr>
            <a:spLocks noGrp="1"/>
          </p:cNvSpPr>
          <p:nvPr>
            <p:ph type="title"/>
          </p:nvPr>
        </p:nvSpPr>
        <p:spPr/>
        <p:txBody>
          <a:bodyPr/>
          <a:lstStyle/>
          <a:p>
            <a:r>
              <a:rPr lang="en-US" dirty="0" smtClean="0"/>
              <a:t>MECHANISM OF ACTION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Font typeface="Arial" charset="0"/>
              <a:buNone/>
              <a:defRPr/>
            </a:pPr>
            <a:r>
              <a:rPr lang="en-US" u="sng" dirty="0">
                <a:cs typeface="Arial" charset="0"/>
              </a:rPr>
              <a:t>HYPEROXYGENATION</a:t>
            </a:r>
          </a:p>
          <a:p>
            <a:pPr algn="ctr">
              <a:buFont typeface="Arial" charset="0"/>
              <a:buNone/>
              <a:defRPr/>
            </a:pPr>
            <a:r>
              <a:rPr lang="en-US" dirty="0">
                <a:cs typeface="Arial" charset="0"/>
              </a:rPr>
              <a:t> </a:t>
            </a:r>
          </a:p>
          <a:p>
            <a:pPr lvl="1">
              <a:buFont typeface="Arial" charset="0"/>
              <a:buChar char="–"/>
              <a:defRPr/>
            </a:pPr>
            <a:r>
              <a:rPr lang="en-US" dirty="0">
                <a:cs typeface="Arial" charset="0"/>
              </a:rPr>
              <a:t>At room air oxygen diffuses out to </a:t>
            </a:r>
            <a:r>
              <a:rPr lang="en-US" b="1" dirty="0">
                <a:uFill>
                  <a:solidFill>
                    <a:srgbClr val="FF0000"/>
                  </a:solidFill>
                </a:uFill>
                <a:cs typeface="Arial" charset="0"/>
              </a:rPr>
              <a:t>64 Microns</a:t>
            </a:r>
          </a:p>
          <a:p>
            <a:pPr lvl="1">
              <a:buFont typeface="Arial" charset="0"/>
              <a:buNone/>
              <a:defRPr/>
            </a:pPr>
            <a:r>
              <a:rPr lang="en-US" b="1" u="sng" dirty="0">
                <a:uFill>
                  <a:solidFill>
                    <a:srgbClr val="FF0000"/>
                  </a:solidFill>
                </a:uFill>
                <a:cs typeface="Arial" charset="0"/>
              </a:rPr>
              <a:t>_____</a:t>
            </a:r>
          </a:p>
          <a:p>
            <a:pPr lvl="1">
              <a:buFont typeface="Arial" charset="0"/>
              <a:buChar char="–"/>
              <a:defRPr/>
            </a:pPr>
            <a:endParaRPr lang="en-US" b="1" u="sng" dirty="0">
              <a:uFill>
                <a:solidFill>
                  <a:srgbClr val="FF0000"/>
                </a:solidFill>
              </a:uFill>
              <a:cs typeface="Arial" charset="0"/>
            </a:endParaRPr>
          </a:p>
          <a:p>
            <a:pPr lvl="1">
              <a:buFont typeface="Arial" charset="0"/>
              <a:buChar char="–"/>
              <a:defRPr/>
            </a:pPr>
            <a:r>
              <a:rPr lang="en-US" dirty="0">
                <a:cs typeface="Arial" charset="0"/>
              </a:rPr>
              <a:t>At 2 ATA Oxygen diffuses out to </a:t>
            </a:r>
            <a:r>
              <a:rPr lang="en-US" b="1" dirty="0">
                <a:uFill>
                  <a:solidFill>
                    <a:srgbClr val="FF0000"/>
                  </a:solidFill>
                </a:uFill>
                <a:cs typeface="Arial" charset="0"/>
              </a:rPr>
              <a:t>250 Microns</a:t>
            </a:r>
          </a:p>
          <a:p>
            <a:pPr lvl="1">
              <a:buFont typeface="Arial" charset="0"/>
              <a:buNone/>
              <a:defRPr/>
            </a:pPr>
            <a:r>
              <a:rPr lang="en-US" b="1" u="sng" dirty="0">
                <a:solidFill>
                  <a:srgbClr val="CC0066"/>
                </a:solidFill>
                <a:uFill>
                  <a:solidFill>
                    <a:srgbClr val="FF0000"/>
                  </a:solidFill>
                </a:uFill>
                <a:cs typeface="Arial" charset="0"/>
              </a:rPr>
              <a:t>____________________</a:t>
            </a:r>
          </a:p>
        </p:txBody>
      </p:sp>
      <p:sp>
        <p:nvSpPr>
          <p:cNvPr id="3" name="Title 2"/>
          <p:cNvSpPr>
            <a:spLocks noGrp="1"/>
          </p:cNvSpPr>
          <p:nvPr>
            <p:ph type="title"/>
          </p:nvPr>
        </p:nvSpPr>
        <p:spPr/>
        <p:txBody>
          <a:bodyPr/>
          <a:lstStyle/>
          <a:p>
            <a:r>
              <a:rPr lang="en-US" dirty="0" smtClean="0"/>
              <a:t>Mechanisms of Action</a:t>
            </a:r>
            <a:endParaRPr lang="en-US" dirty="0"/>
          </a:p>
        </p:txBody>
      </p:sp>
    </p:spTree>
    <p:extLst>
      <p:ext uri="{BB962C8B-B14F-4D97-AF65-F5344CB8AC3E}">
        <p14:creationId xmlns:p14="http://schemas.microsoft.com/office/powerpoint/2010/main" val="4091761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a typeface="ＭＳ Ｐゴシック" pitchFamily="34" charset="-128"/>
              </a:rPr>
              <a:t>NEOVASCULARIZATION / ANGIOGENESIS</a:t>
            </a:r>
          </a:p>
          <a:p>
            <a:pPr lvl="1"/>
            <a:r>
              <a:rPr lang="en-US" dirty="0">
                <a:ea typeface="ＭＳ Ｐゴシック" pitchFamily="34" charset="-128"/>
              </a:rPr>
              <a:t>The production of new blood </a:t>
            </a:r>
            <a:r>
              <a:rPr lang="en-US" dirty="0" smtClean="0">
                <a:ea typeface="ＭＳ Ｐゴシック" pitchFamily="34" charset="-128"/>
              </a:rPr>
              <a:t>vessels</a:t>
            </a:r>
            <a:endParaRPr lang="en-US" dirty="0">
              <a:ea typeface="ＭＳ Ｐゴシック" pitchFamily="34" charset="-128"/>
            </a:endParaRPr>
          </a:p>
          <a:p>
            <a:pPr lvl="1"/>
            <a:r>
              <a:rPr lang="en-US" dirty="0">
                <a:ea typeface="Arial" pitchFamily="34" charset="0"/>
              </a:rPr>
              <a:t>Activation and proliferation of fibroblasts</a:t>
            </a:r>
          </a:p>
          <a:p>
            <a:pPr lvl="1"/>
            <a:r>
              <a:rPr lang="en-US" dirty="0">
                <a:ea typeface="Arial" pitchFamily="34" charset="0"/>
              </a:rPr>
              <a:t>Promotion of collagen synthesis</a:t>
            </a:r>
          </a:p>
          <a:p>
            <a:pPr lvl="1"/>
            <a:r>
              <a:rPr lang="en-US" dirty="0">
                <a:ea typeface="Arial" pitchFamily="34" charset="0"/>
              </a:rPr>
              <a:t>Vascular proliferation along collagen fibers</a:t>
            </a:r>
          </a:p>
          <a:p>
            <a:pPr lvl="1"/>
            <a:r>
              <a:rPr lang="en-US" dirty="0">
                <a:ea typeface="Arial" pitchFamily="34" charset="0"/>
              </a:rPr>
              <a:t>Stimulates the recruitment and differentiation of stem cells/progenitor cells to form new blood </a:t>
            </a:r>
            <a:r>
              <a:rPr lang="en-US" dirty="0" smtClean="0">
                <a:ea typeface="Arial" pitchFamily="34" charset="0"/>
              </a:rPr>
              <a:t>vessels</a:t>
            </a:r>
            <a:endParaRPr lang="en-US" dirty="0">
              <a:ea typeface="Arial" pitchFamily="34" charset="0"/>
            </a:endParaRPr>
          </a:p>
        </p:txBody>
      </p:sp>
      <p:sp>
        <p:nvSpPr>
          <p:cNvPr id="3" name="Title 2"/>
          <p:cNvSpPr>
            <a:spLocks noGrp="1"/>
          </p:cNvSpPr>
          <p:nvPr>
            <p:ph type="title"/>
          </p:nvPr>
        </p:nvSpPr>
        <p:spPr/>
        <p:txBody>
          <a:bodyPr/>
          <a:lstStyle/>
          <a:p>
            <a:r>
              <a:rPr lang="en-US" dirty="0" smtClean="0"/>
              <a:t>Mechanisms of Action</a:t>
            </a:r>
            <a:endParaRPr lang="en-US" dirty="0"/>
          </a:p>
        </p:txBody>
      </p:sp>
    </p:spTree>
    <p:extLst>
      <p:ext uri="{BB962C8B-B14F-4D97-AF65-F5344CB8AC3E}">
        <p14:creationId xmlns:p14="http://schemas.microsoft.com/office/powerpoint/2010/main" val="863263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ea typeface="ＭＳ Ｐゴシック" pitchFamily="34" charset="-128"/>
              </a:rPr>
              <a:t>Anti-Inflammatory Action</a:t>
            </a:r>
          </a:p>
          <a:p>
            <a:pPr lvl="1"/>
            <a:r>
              <a:rPr lang="en-US" dirty="0">
                <a:ea typeface="Arial" pitchFamily="34" charset="0"/>
              </a:rPr>
              <a:t>Reperfusion Injury</a:t>
            </a:r>
          </a:p>
          <a:p>
            <a:pPr lvl="2"/>
            <a:r>
              <a:rPr lang="en-US" dirty="0">
                <a:ea typeface="Arial" pitchFamily="34" charset="0"/>
              </a:rPr>
              <a:t>After an injury, when blood flow is restored to the area (reperfusion), the initial inflammatory events actually increase local damage.</a:t>
            </a:r>
          </a:p>
          <a:p>
            <a:r>
              <a:rPr lang="en-US" dirty="0" smtClean="0">
                <a:ea typeface="ＭＳ Ｐゴシック" pitchFamily="34" charset="-128"/>
              </a:rPr>
              <a:t>HBO </a:t>
            </a:r>
            <a:r>
              <a:rPr lang="en-US" dirty="0">
                <a:ea typeface="ＭＳ Ｐゴシック" pitchFamily="34" charset="-128"/>
              </a:rPr>
              <a:t>temporarily prevents adherence of inflammatory cells to damaged cell walls, thus reducing reperfusion damage</a:t>
            </a:r>
          </a:p>
          <a:p>
            <a:endParaRPr lang="en-US" dirty="0">
              <a:ea typeface="ＭＳ Ｐゴシック" pitchFamily="34" charset="-128"/>
            </a:endParaRPr>
          </a:p>
        </p:txBody>
      </p:sp>
      <p:sp>
        <p:nvSpPr>
          <p:cNvPr id="3" name="Title 2"/>
          <p:cNvSpPr>
            <a:spLocks noGrp="1"/>
          </p:cNvSpPr>
          <p:nvPr>
            <p:ph type="title"/>
          </p:nvPr>
        </p:nvSpPr>
        <p:spPr/>
        <p:txBody>
          <a:bodyPr/>
          <a:lstStyle/>
          <a:p>
            <a:r>
              <a:rPr lang="en-US" dirty="0" smtClean="0"/>
              <a:t>Mechanisms of Action</a:t>
            </a:r>
            <a:endParaRPr lang="en-US" dirty="0"/>
          </a:p>
        </p:txBody>
      </p:sp>
    </p:spTree>
    <p:extLst>
      <p:ext uri="{BB962C8B-B14F-4D97-AF65-F5344CB8AC3E}">
        <p14:creationId xmlns:p14="http://schemas.microsoft.com/office/powerpoint/2010/main" val="230114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a:bodyPr>
          <a:lstStyle/>
          <a:p>
            <a:pPr algn="ctr">
              <a:buNone/>
            </a:pPr>
            <a:endParaRPr lang="en-US" sz="4000" dirty="0" smtClean="0">
              <a:latin typeface="Hermes Sans Light" pitchFamily="34" charset="0"/>
              <a:cs typeface="Arial" charset="0"/>
            </a:endParaRPr>
          </a:p>
          <a:p>
            <a:pPr algn="ctr">
              <a:buNone/>
            </a:pPr>
            <a:r>
              <a:rPr lang="en-US" sz="4000" dirty="0" smtClean="0">
                <a:latin typeface="Hermes Sans Light" pitchFamily="34" charset="0"/>
                <a:cs typeface="Arial" charset="0"/>
              </a:rPr>
              <a:t>HENRY K. PRINCE, M.D</a:t>
            </a:r>
            <a:br>
              <a:rPr lang="en-US" sz="4000" dirty="0" smtClean="0">
                <a:latin typeface="Hermes Sans Light" pitchFamily="34" charset="0"/>
                <a:cs typeface="Arial" charset="0"/>
              </a:rPr>
            </a:br>
            <a:r>
              <a:rPr lang="en-US" sz="4000" dirty="0" smtClean="0">
                <a:latin typeface="Hermes Sans Light" pitchFamily="34" charset="0"/>
                <a:cs typeface="Arial" charset="0"/>
              </a:rPr>
              <a:t>Medical Director</a:t>
            </a:r>
          </a:p>
          <a:p>
            <a:pPr algn="ctr"/>
            <a:endParaRPr lang="en-US" sz="1400" dirty="0" smtClean="0">
              <a:latin typeface="Hermes Sans Light" pitchFamily="34" charset="0"/>
              <a:cs typeface="Arial" charset="0"/>
            </a:endParaRPr>
          </a:p>
          <a:p>
            <a:pPr algn="ctr">
              <a:buNone/>
            </a:pPr>
            <a:endParaRPr lang="en-US" sz="1800" b="1" i="1" dirty="0" smtClean="0">
              <a:latin typeface="Hermes Sans Light" pitchFamily="34" charset="0"/>
              <a:cs typeface="Arial" charset="0"/>
            </a:endParaRPr>
          </a:p>
          <a:p>
            <a:endParaRPr lang="en-US" sz="1800" dirty="0" smtClean="0">
              <a:latin typeface="Hermes Sans Light" pitchFamily="34" charset="0"/>
              <a:cs typeface="Arial" charset="0"/>
            </a:endParaRPr>
          </a:p>
        </p:txBody>
      </p:sp>
      <p:sp>
        <p:nvSpPr>
          <p:cNvPr id="6146" name="Title 1"/>
          <p:cNvSpPr>
            <a:spLocks noGrp="1"/>
          </p:cNvSpPr>
          <p:nvPr>
            <p:ph type="title"/>
          </p:nvPr>
        </p:nvSpPr>
        <p:spPr/>
        <p:txBody>
          <a:bodyPr>
            <a:noAutofit/>
          </a:bodyPr>
          <a:lstStyle/>
          <a:p>
            <a:r>
              <a:rPr lang="en-US" sz="4000" dirty="0">
                <a:latin typeface="Hermes Sans Regular" pitchFamily="34" charset="0"/>
              </a:rPr>
              <a:t>HYPERBARIC MEDICAL </a:t>
            </a:r>
            <a:r>
              <a:rPr lang="en-US" sz="4000" dirty="0" smtClean="0">
                <a:latin typeface="Hermes Sans Regular" pitchFamily="34" charset="0"/>
              </a:rPr>
              <a:t>SOLUTIONS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ENHANCED RESISTANCE TO INFECTION</a:t>
            </a:r>
          </a:p>
          <a:p>
            <a:pPr lvl="1"/>
            <a:r>
              <a:rPr lang="en-US" smtClean="0"/>
              <a:t>The killing capacity of white blood cells (wbc) is normal only to the degree that oxygen is available</a:t>
            </a:r>
          </a:p>
          <a:p>
            <a:pPr lvl="1"/>
            <a:r>
              <a:rPr lang="en-US" smtClean="0"/>
              <a:t>Anaerobes live better in hypoxic environments because of their metabolic patterns</a:t>
            </a:r>
          </a:p>
          <a:p>
            <a:pPr lvl="1"/>
            <a:r>
              <a:rPr lang="en-US" smtClean="0"/>
              <a:t>Aerobes live better in low oxygen environments because of impaired wbc function</a:t>
            </a:r>
            <a:endParaRPr lang="en-US" dirty="0"/>
          </a:p>
        </p:txBody>
      </p:sp>
      <p:sp>
        <p:nvSpPr>
          <p:cNvPr id="3" name="Title 2"/>
          <p:cNvSpPr>
            <a:spLocks noGrp="1"/>
          </p:cNvSpPr>
          <p:nvPr>
            <p:ph type="title"/>
          </p:nvPr>
        </p:nvSpPr>
        <p:spPr/>
        <p:txBody>
          <a:bodyPr/>
          <a:lstStyle/>
          <a:p>
            <a:r>
              <a:rPr lang="en-US" smtClean="0"/>
              <a:t>Mechanisms of Action</a:t>
            </a:r>
            <a:endParaRPr lang="en-US" dirty="0"/>
          </a:p>
        </p:txBody>
      </p:sp>
    </p:spTree>
    <p:extLst>
      <p:ext uri="{BB962C8B-B14F-4D97-AF65-F5344CB8AC3E}">
        <p14:creationId xmlns:p14="http://schemas.microsoft.com/office/powerpoint/2010/main" val="2270843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r>
              <a:rPr lang="en-US" dirty="0" smtClean="0"/>
              <a:t>How it works - 5,769+* ways</a:t>
            </a:r>
            <a:br>
              <a:rPr lang="en-US" dirty="0" smtClean="0"/>
            </a:br>
            <a:r>
              <a:rPr lang="en-US" sz="2400" dirty="0" smtClean="0"/>
              <a:t>(~# of cellular processes studied)</a:t>
            </a:r>
          </a:p>
        </p:txBody>
      </p:sp>
      <p:sp>
        <p:nvSpPr>
          <p:cNvPr id="75779" name="Rectangle 4"/>
          <p:cNvSpPr>
            <a:spLocks noGrp="1" noChangeArrowheads="1"/>
          </p:cNvSpPr>
          <p:nvPr>
            <p:ph sz="quarter" idx="13"/>
          </p:nvPr>
        </p:nvSpPr>
        <p:spPr/>
        <p:txBody>
          <a:bodyPr>
            <a:normAutofit fontScale="92500" lnSpcReduction="20000"/>
          </a:bodyPr>
          <a:lstStyle/>
          <a:p>
            <a:r>
              <a:rPr lang="en-US" dirty="0" smtClean="0"/>
              <a:t>Upregulates growth factors</a:t>
            </a:r>
          </a:p>
          <a:p>
            <a:r>
              <a:rPr lang="en-US" dirty="0" smtClean="0"/>
              <a:t>Reduces edema/swelling</a:t>
            </a:r>
          </a:p>
          <a:p>
            <a:r>
              <a:rPr lang="en-US" dirty="0" smtClean="0"/>
              <a:t>Promotes neural pathway growth</a:t>
            </a:r>
          </a:p>
          <a:p>
            <a:r>
              <a:rPr lang="en-US" dirty="0" smtClean="0"/>
              <a:t>Activates senescent neurons [“sleeping”, not dead]</a:t>
            </a:r>
          </a:p>
          <a:p>
            <a:r>
              <a:rPr lang="en-US" dirty="0" smtClean="0"/>
              <a:t>Increases neuronal energy [ATP]</a:t>
            </a:r>
          </a:p>
          <a:p>
            <a:r>
              <a:rPr lang="en-US" dirty="0" err="1" smtClean="0"/>
              <a:t>Downregulates</a:t>
            </a:r>
            <a:r>
              <a:rPr lang="en-US" dirty="0" smtClean="0"/>
              <a:t> inflammation</a:t>
            </a:r>
          </a:p>
          <a:p>
            <a:r>
              <a:rPr lang="en-US" dirty="0" smtClean="0"/>
              <a:t>Reduces reperfusion injury [not enough O2]</a:t>
            </a:r>
          </a:p>
        </p:txBody>
      </p:sp>
      <p:pic>
        <p:nvPicPr>
          <p:cNvPr id="10" name="Picture 6"/>
          <p:cNvPicPr>
            <a:picLocks noGrp="1" noChangeAspect="1" noChangeArrowheads="1"/>
          </p:cNvPicPr>
          <p:nvPr>
            <p:ph sz="quarter" idx="14"/>
          </p:nvPr>
        </p:nvPicPr>
        <p:blipFill>
          <a:blip r:embed="rId3" cstate="print"/>
          <a:srcRect/>
          <a:stretch>
            <a:fillRect/>
          </a:stretch>
        </p:blipFill>
        <p:spPr>
          <a:xfrm>
            <a:off x="5486400" y="2554469"/>
            <a:ext cx="3132242" cy="4151131"/>
          </a:xfrm>
        </p:spPr>
      </p:pic>
      <p:sp>
        <p:nvSpPr>
          <p:cNvPr id="75782" name="TextBox 7"/>
          <p:cNvSpPr txBox="1">
            <a:spLocks noChangeArrowheads="1"/>
          </p:cNvSpPr>
          <p:nvPr/>
        </p:nvSpPr>
        <p:spPr bwMode="auto">
          <a:xfrm flipH="1">
            <a:off x="-152400" y="6627168"/>
            <a:ext cx="152400" cy="230832"/>
          </a:xfrm>
          <a:prstGeom prst="rect">
            <a:avLst/>
          </a:prstGeom>
          <a:noFill/>
          <a:ln w="9525">
            <a:solidFill>
              <a:schemeClr val="tx1"/>
            </a:solidFill>
            <a:miter lim="800000"/>
            <a:headEnd/>
            <a:tailEnd/>
          </a:ln>
        </p:spPr>
        <p:txBody>
          <a:bodyPr wrap="square">
            <a:spAutoFit/>
          </a:bodyPr>
          <a:lstStyle/>
          <a:p>
            <a:endParaRPr lang="en-US" sz="900" dirty="0"/>
          </a:p>
        </p:txBody>
      </p:sp>
      <p:sp>
        <p:nvSpPr>
          <p:cNvPr id="12" name="Text Box 7"/>
          <p:cNvSpPr txBox="1">
            <a:spLocks noChangeArrowheads="1"/>
          </p:cNvSpPr>
          <p:nvPr/>
        </p:nvSpPr>
        <p:spPr bwMode="auto">
          <a:xfrm>
            <a:off x="152400" y="6400800"/>
            <a:ext cx="4191000" cy="307777"/>
          </a:xfrm>
          <a:prstGeom prst="rect">
            <a:avLst/>
          </a:prstGeom>
          <a:noFill/>
          <a:ln w="9525">
            <a:noFill/>
            <a:miter lim="800000"/>
            <a:headEnd/>
            <a:tailEnd/>
          </a:ln>
        </p:spPr>
        <p:txBody>
          <a:bodyPr wrap="square">
            <a:spAutoFit/>
          </a:bodyPr>
          <a:lstStyle/>
          <a:p>
            <a:r>
              <a:rPr lang="en-US" sz="700" dirty="0"/>
              <a:t>*Rink C, Roy S, Khan M, Ananth P, Kuppusamy P, Sen CK, Khanna S. Oxygen-sensitive outcomes and gene expression in acute ischemic stroke. J Cereb Blood Flow Metab. 2010 Feb 10.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POSITIVE EFFECTS OF HBOT</a:t>
            </a:r>
            <a:endParaRPr lang="en-US" dirty="0"/>
          </a:p>
        </p:txBody>
      </p:sp>
      <p:sp>
        <p:nvSpPr>
          <p:cNvPr id="3" name="Content Placeholder 2"/>
          <p:cNvSpPr>
            <a:spLocks noGrp="1"/>
          </p:cNvSpPr>
          <p:nvPr>
            <p:ph sz="quarter" idx="13"/>
          </p:nvPr>
        </p:nvSpPr>
        <p:spPr>
          <a:xfrm>
            <a:off x="676655" y="2590800"/>
            <a:ext cx="3822192" cy="4191000"/>
          </a:xfrm>
        </p:spPr>
        <p:txBody>
          <a:bodyPr>
            <a:noAutofit/>
          </a:bodyPr>
          <a:lstStyle/>
          <a:p>
            <a:pPr>
              <a:spcBef>
                <a:spcPts val="600"/>
              </a:spcBef>
              <a:spcAft>
                <a:spcPts val="600"/>
              </a:spcAft>
            </a:pPr>
            <a:r>
              <a:rPr lang="en-US" sz="1600" dirty="0" smtClean="0"/>
              <a:t>ALTERATION OF ISCHEMIC EFFECT</a:t>
            </a:r>
          </a:p>
          <a:p>
            <a:pPr>
              <a:spcBef>
                <a:spcPts val="600"/>
              </a:spcBef>
              <a:spcAft>
                <a:spcPts val="600"/>
              </a:spcAft>
            </a:pPr>
            <a:r>
              <a:rPr lang="en-US" sz="1600" dirty="0" smtClean="0"/>
              <a:t>REDUCTION OF EDEMA</a:t>
            </a:r>
          </a:p>
          <a:p>
            <a:pPr>
              <a:spcBef>
                <a:spcPts val="600"/>
              </a:spcBef>
              <a:spcAft>
                <a:spcPts val="600"/>
              </a:spcAft>
            </a:pPr>
            <a:r>
              <a:rPr lang="en-US" sz="1600" dirty="0" smtClean="0"/>
              <a:t>MODULATION OF PRODUCTION OF NITRIC OXIDE</a:t>
            </a:r>
          </a:p>
          <a:p>
            <a:pPr>
              <a:spcBef>
                <a:spcPts val="600"/>
              </a:spcBef>
              <a:spcAft>
                <a:spcPts val="600"/>
              </a:spcAft>
            </a:pPr>
            <a:r>
              <a:rPr lang="en-US" sz="1600" dirty="0" smtClean="0"/>
              <a:t>MODULATION OF THE EFFECT OF GROWTH FACTORS AND CYTOKINES</a:t>
            </a:r>
          </a:p>
          <a:p>
            <a:pPr>
              <a:spcBef>
                <a:spcPts val="600"/>
              </a:spcBef>
              <a:spcAft>
                <a:spcPts val="600"/>
              </a:spcAft>
            </a:pPr>
            <a:r>
              <a:rPr lang="en-US" sz="1600" dirty="0" smtClean="0"/>
              <a:t>PROMOTION OF CELLULAR PROLIFERATION</a:t>
            </a:r>
          </a:p>
          <a:p>
            <a:pPr>
              <a:spcBef>
                <a:spcPts val="600"/>
              </a:spcBef>
              <a:spcAft>
                <a:spcPts val="600"/>
              </a:spcAft>
            </a:pPr>
            <a:r>
              <a:rPr lang="en-US" sz="1600" dirty="0" smtClean="0"/>
              <a:t>ACCELERATION OF COLLAGEN DEPOSITION</a:t>
            </a:r>
          </a:p>
          <a:p>
            <a:endParaRPr lang="en-US" sz="1600" dirty="0"/>
          </a:p>
        </p:txBody>
      </p:sp>
      <p:sp>
        <p:nvSpPr>
          <p:cNvPr id="6" name="Content Placeholder 5"/>
          <p:cNvSpPr>
            <a:spLocks noGrp="1"/>
          </p:cNvSpPr>
          <p:nvPr>
            <p:ph sz="quarter" idx="14"/>
          </p:nvPr>
        </p:nvSpPr>
        <p:spPr>
          <a:xfrm>
            <a:off x="4645152" y="2590800"/>
            <a:ext cx="3822192" cy="4102608"/>
          </a:xfrm>
        </p:spPr>
        <p:txBody>
          <a:bodyPr>
            <a:noAutofit/>
          </a:bodyPr>
          <a:lstStyle/>
          <a:p>
            <a:pPr>
              <a:spcBef>
                <a:spcPts val="600"/>
              </a:spcBef>
              <a:spcAft>
                <a:spcPts val="600"/>
              </a:spcAft>
            </a:pPr>
            <a:r>
              <a:rPr lang="en-US" sz="1600" dirty="0" smtClean="0"/>
              <a:t>STIMULATION OF CAPILLARY BUDDING</a:t>
            </a:r>
          </a:p>
          <a:p>
            <a:pPr>
              <a:spcBef>
                <a:spcPts val="600"/>
              </a:spcBef>
              <a:spcAft>
                <a:spcPts val="600"/>
              </a:spcAft>
            </a:pPr>
            <a:r>
              <a:rPr lang="en-US" sz="1600" dirty="0" smtClean="0"/>
              <a:t>ACCELERATED MICROBIAL OXIDATIVE KILLING</a:t>
            </a:r>
          </a:p>
          <a:p>
            <a:pPr>
              <a:spcBef>
                <a:spcPts val="600"/>
              </a:spcBef>
              <a:spcAft>
                <a:spcPts val="600"/>
              </a:spcAft>
            </a:pPr>
            <a:r>
              <a:rPr lang="en-US" sz="1600" dirty="0" smtClean="0"/>
              <a:t>INTERFERENCE WITH BACTERIAL PROLIFERATION</a:t>
            </a:r>
          </a:p>
          <a:p>
            <a:pPr>
              <a:spcBef>
                <a:spcPts val="600"/>
              </a:spcBef>
              <a:spcAft>
                <a:spcPts val="600"/>
              </a:spcAft>
            </a:pPr>
            <a:r>
              <a:rPr lang="en-US" sz="1600" dirty="0" smtClean="0"/>
              <a:t>MODULATION OF THE IMMUNE SYSTEM RESPONSE</a:t>
            </a:r>
          </a:p>
          <a:p>
            <a:pPr>
              <a:spcBef>
                <a:spcPts val="600"/>
              </a:spcBef>
              <a:spcAft>
                <a:spcPts val="600"/>
              </a:spcAft>
            </a:pPr>
            <a:r>
              <a:rPr lang="en-US" sz="1600" dirty="0" smtClean="0"/>
              <a:t>ENHANCEMENT OF OXYGEN RELATED SCAVANGERS, THEREBY REDUCING ISCHEMIA REPREFUSION INJURY</a:t>
            </a:r>
          </a:p>
          <a:p>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400" dirty="0" smtClean="0"/>
              <a:t>PNEUMOTHORAX</a:t>
            </a:r>
            <a:endParaRPr lang="en-US" sz="4400" dirty="0"/>
          </a:p>
        </p:txBody>
      </p:sp>
      <p:sp>
        <p:nvSpPr>
          <p:cNvPr id="2" name="Title 1"/>
          <p:cNvSpPr>
            <a:spLocks noGrp="1"/>
          </p:cNvSpPr>
          <p:nvPr>
            <p:ph type="title"/>
          </p:nvPr>
        </p:nvSpPr>
        <p:spPr/>
        <p:txBody>
          <a:bodyPr/>
          <a:lstStyle/>
          <a:p>
            <a:r>
              <a:rPr lang="en-US" smtClean="0"/>
              <a:t>HBOT CONTRAINDICATIONS</a:t>
            </a:r>
            <a:endParaRPr lang="en-US" dirty="0"/>
          </a:p>
        </p:txBody>
      </p:sp>
    </p:spTree>
    <p:extLst>
      <p:ext uri="{BB962C8B-B14F-4D97-AF65-F5344CB8AC3E}">
        <p14:creationId xmlns:p14="http://schemas.microsoft.com/office/powerpoint/2010/main" val="297539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Most drugs have no adverse effects when combined with HBOT</a:t>
            </a:r>
          </a:p>
          <a:p>
            <a:endParaRPr lang="en-US" dirty="0" smtClean="0"/>
          </a:p>
          <a:p>
            <a:pPr algn="ctr"/>
            <a:r>
              <a:rPr lang="en-US" dirty="0" smtClean="0">
                <a:solidFill>
                  <a:srgbClr val="FF0000"/>
                </a:solidFill>
              </a:rPr>
              <a:t>SIGNIFICANT EXCEPTIONS</a:t>
            </a:r>
          </a:p>
          <a:p>
            <a:pPr algn="ctr"/>
            <a:r>
              <a:rPr lang="en-US" dirty="0" smtClean="0">
                <a:solidFill>
                  <a:srgbClr val="FF0000"/>
                </a:solidFill>
              </a:rPr>
              <a:t>ADRIAMYCIN</a:t>
            </a:r>
          </a:p>
          <a:p>
            <a:pPr algn="ctr"/>
            <a:r>
              <a:rPr lang="en-US" dirty="0" smtClean="0">
                <a:solidFill>
                  <a:srgbClr val="FF0000"/>
                </a:solidFill>
              </a:rPr>
              <a:t>SULFAMYLON</a:t>
            </a:r>
          </a:p>
          <a:p>
            <a:pPr algn="ctr"/>
            <a:r>
              <a:rPr lang="en-US" dirty="0" smtClean="0">
                <a:solidFill>
                  <a:srgbClr val="FF0000"/>
                </a:solidFill>
              </a:rPr>
              <a:t>BLEOMYCIN( OK IF NORMAL PFT)</a:t>
            </a:r>
          </a:p>
          <a:p>
            <a:pPr algn="ctr"/>
            <a:r>
              <a:rPr lang="en-US" dirty="0" smtClean="0">
                <a:solidFill>
                  <a:srgbClr val="FF0000"/>
                </a:solidFill>
              </a:rPr>
              <a:t>ANTABUSE</a:t>
            </a: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HBOT CONTRAINDICATIONS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Seizure disorders</a:t>
            </a:r>
          </a:p>
          <a:p>
            <a:r>
              <a:rPr lang="en-US" smtClean="0"/>
              <a:t>Cis-Platinum (slows wound healing)</a:t>
            </a:r>
          </a:p>
          <a:p>
            <a:r>
              <a:rPr lang="en-US" smtClean="0"/>
              <a:t>COPD</a:t>
            </a:r>
          </a:p>
          <a:p>
            <a:r>
              <a:rPr lang="en-US" smtClean="0"/>
              <a:t>HISTORY of pneumothorax</a:t>
            </a:r>
          </a:p>
          <a:p>
            <a:r>
              <a:rPr lang="en-US" smtClean="0"/>
              <a:t>Viral infections (fevers)</a:t>
            </a:r>
          </a:p>
          <a:p>
            <a:r>
              <a:rPr lang="en-US" smtClean="0"/>
              <a:t>Congenital spherocytosis and sickle cell disease</a:t>
            </a:r>
          </a:p>
          <a:p>
            <a:r>
              <a:rPr lang="en-US" smtClean="0"/>
              <a:t>Sinusitis</a:t>
            </a:r>
          </a:p>
          <a:p>
            <a:endParaRPr lang="en-US" smtClean="0"/>
          </a:p>
          <a:p>
            <a:endParaRPr lang="en-US" dirty="0"/>
          </a:p>
        </p:txBody>
      </p:sp>
      <p:sp>
        <p:nvSpPr>
          <p:cNvPr id="2" name="Title 1"/>
          <p:cNvSpPr>
            <a:spLocks noGrp="1"/>
          </p:cNvSpPr>
          <p:nvPr>
            <p:ph type="title"/>
          </p:nvPr>
        </p:nvSpPr>
        <p:spPr/>
        <p:txBody>
          <a:bodyPr/>
          <a:lstStyle/>
          <a:p>
            <a:r>
              <a:rPr lang="en-US" smtClean="0"/>
              <a:t>RELATIVE CONTRAINDICATIONS</a:t>
            </a:r>
            <a:endParaRPr lang="en-US" dirty="0"/>
          </a:p>
        </p:txBody>
      </p:sp>
    </p:spTree>
    <p:extLst>
      <p:ext uri="{BB962C8B-B14F-4D97-AF65-F5344CB8AC3E}">
        <p14:creationId xmlns:p14="http://schemas.microsoft.com/office/powerpoint/2010/main" val="226662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Implanted devices( need to investigate ability to function under pressure)</a:t>
            </a:r>
          </a:p>
          <a:p>
            <a:r>
              <a:rPr lang="en-US" smtClean="0"/>
              <a:t>Pregnancy</a:t>
            </a:r>
          </a:p>
          <a:p>
            <a:pPr lvl="1"/>
            <a:r>
              <a:rPr lang="en-US" smtClean="0"/>
              <a:t>Retrolental fibroplasia</a:t>
            </a:r>
          </a:p>
          <a:p>
            <a:pPr lvl="1"/>
            <a:r>
              <a:rPr lang="en-US" smtClean="0"/>
              <a:t>Premature closure of the ductus arteriosis</a:t>
            </a:r>
          </a:p>
          <a:p>
            <a:pPr lvl="2"/>
            <a:r>
              <a:rPr lang="en-US" smtClean="0"/>
              <a:t>(need 12 hours continuous increased oxygen)</a:t>
            </a:r>
          </a:p>
          <a:p>
            <a:r>
              <a:rPr lang="en-US" smtClean="0"/>
              <a:t>Congestive heart disease</a:t>
            </a:r>
            <a:endParaRPr lang="en-US" dirty="0"/>
          </a:p>
        </p:txBody>
      </p:sp>
      <p:sp>
        <p:nvSpPr>
          <p:cNvPr id="2" name="Title 1"/>
          <p:cNvSpPr>
            <a:spLocks noGrp="1"/>
          </p:cNvSpPr>
          <p:nvPr>
            <p:ph type="title"/>
          </p:nvPr>
        </p:nvSpPr>
        <p:spPr/>
        <p:txBody>
          <a:bodyPr/>
          <a:lstStyle/>
          <a:p>
            <a:r>
              <a:rPr lang="en-US" smtClean="0"/>
              <a:t>RELATIVE CONTRAINDICATIONS</a:t>
            </a:r>
            <a:endParaRPr lang="en-US" dirty="0"/>
          </a:p>
        </p:txBody>
      </p:sp>
    </p:spTree>
    <p:extLst>
      <p:ext uri="{BB962C8B-B14F-4D97-AF65-F5344CB8AC3E}">
        <p14:creationId xmlns:p14="http://schemas.microsoft.com/office/powerpoint/2010/main" val="3044348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HBOT SIDE </a:t>
            </a:r>
            <a:r>
              <a:rPr lang="en-US" dirty="0" smtClean="0"/>
              <a:t>EFFECTS</a:t>
            </a:r>
            <a:endParaRPr lang="en-US" dirty="0"/>
          </a:p>
        </p:txBody>
      </p:sp>
      <p:sp>
        <p:nvSpPr>
          <p:cNvPr id="3" name="Content Placeholder 2"/>
          <p:cNvSpPr>
            <a:spLocks noGrp="1"/>
          </p:cNvSpPr>
          <p:nvPr>
            <p:ph type="body" idx="1"/>
          </p:nvPr>
        </p:nvSpPr>
        <p:spPr/>
        <p:txBody>
          <a:bodyPr>
            <a:normAutofit fontScale="85000" lnSpcReduction="20000"/>
          </a:bodyPr>
          <a:lstStyle/>
          <a:p>
            <a:pPr lvl="2"/>
            <a:endParaRPr lang="en-US" dirty="0" smtClean="0"/>
          </a:p>
          <a:p>
            <a:r>
              <a:rPr lang="en-US" dirty="0" smtClean="0"/>
              <a:t>RELATIVELY FEW SIDE EFFECTS</a:t>
            </a:r>
            <a:br>
              <a:rPr lang="en-US" dirty="0" smtClean="0"/>
            </a:br>
            <a:r>
              <a:rPr lang="en-US" dirty="0" smtClean="0"/>
              <a:t/>
            </a:r>
            <a:br>
              <a:rPr lang="en-US" dirty="0" smtClean="0"/>
            </a:br>
            <a:r>
              <a:rPr lang="en-US" dirty="0" smtClean="0"/>
              <a:t>ALL CAN BE MANAGED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HBOT SIDE EFFECTS </a:t>
            </a:r>
            <a:endParaRPr lang="en-US" dirty="0"/>
          </a:p>
        </p:txBody>
      </p:sp>
      <p:sp>
        <p:nvSpPr>
          <p:cNvPr id="3" name="Content Placeholder 2"/>
          <p:cNvSpPr>
            <a:spLocks noGrp="1"/>
          </p:cNvSpPr>
          <p:nvPr>
            <p:ph sz="quarter" idx="13"/>
          </p:nvPr>
        </p:nvSpPr>
        <p:spPr/>
        <p:txBody>
          <a:bodyPr/>
          <a:lstStyle/>
          <a:p>
            <a:pPr lvl="1"/>
            <a:r>
              <a:rPr lang="en-US" dirty="0" err="1" smtClean="0"/>
              <a:t>Barotitis</a:t>
            </a:r>
            <a:endParaRPr lang="en-US" dirty="0" smtClean="0"/>
          </a:p>
          <a:p>
            <a:pPr lvl="1"/>
            <a:r>
              <a:rPr lang="en-US" dirty="0" smtClean="0"/>
              <a:t>Sinus squeeze</a:t>
            </a:r>
          </a:p>
          <a:p>
            <a:pPr lvl="1"/>
            <a:r>
              <a:rPr lang="en-US" dirty="0" smtClean="0"/>
              <a:t>Oxygen seizures</a:t>
            </a:r>
          </a:p>
          <a:p>
            <a:pPr lvl="1"/>
            <a:r>
              <a:rPr lang="en-US" dirty="0" smtClean="0"/>
              <a:t>Confinement anxiety</a:t>
            </a:r>
          </a:p>
          <a:p>
            <a:pPr lvl="1"/>
            <a:r>
              <a:rPr lang="en-US" dirty="0" smtClean="0"/>
              <a:t>Pneumothorax</a:t>
            </a:r>
          </a:p>
          <a:p>
            <a:pPr lvl="1"/>
            <a:endParaRPr lang="en-US" dirty="0"/>
          </a:p>
        </p:txBody>
      </p:sp>
      <p:sp>
        <p:nvSpPr>
          <p:cNvPr id="6" name="Content Placeholder 5"/>
          <p:cNvSpPr>
            <a:spLocks noGrp="1"/>
          </p:cNvSpPr>
          <p:nvPr>
            <p:ph sz="quarter" idx="14"/>
          </p:nvPr>
        </p:nvSpPr>
        <p:spPr/>
        <p:txBody>
          <a:bodyPr/>
          <a:lstStyle/>
          <a:p>
            <a:r>
              <a:rPr lang="en-US" dirty="0" smtClean="0"/>
              <a:t>Ocular changes</a:t>
            </a:r>
          </a:p>
          <a:p>
            <a:pPr lvl="1"/>
            <a:r>
              <a:rPr lang="en-US" dirty="0" smtClean="0"/>
              <a:t>Transient myopia</a:t>
            </a:r>
          </a:p>
          <a:p>
            <a:pPr lvl="1"/>
            <a:r>
              <a:rPr lang="en-US" dirty="0" smtClean="0"/>
              <a:t>Maturation of cataracts</a:t>
            </a:r>
          </a:p>
          <a:p>
            <a:r>
              <a:rPr lang="en-US" dirty="0"/>
              <a:t>Oxygen toxicity</a:t>
            </a:r>
          </a:p>
          <a:p>
            <a:r>
              <a:rPr lang="en-US" dirty="0"/>
              <a:t>Hypoglycemia</a:t>
            </a:r>
          </a:p>
          <a:p>
            <a:endParaRPr lang="en-US" dirty="0"/>
          </a:p>
        </p:txBody>
      </p:sp>
    </p:spTree>
    <p:extLst>
      <p:ext uri="{BB962C8B-B14F-4D97-AF65-F5344CB8AC3E}">
        <p14:creationId xmlns:p14="http://schemas.microsoft.com/office/powerpoint/2010/main" val="151663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mtClean="0"/>
          </a:p>
          <a:p>
            <a:r>
              <a:rPr lang="en-US" smtClean="0"/>
              <a:t>A chronic wound is one in which healing fails to proceed through an orderly and timely process and fails to produce anatomic and functional integrity.</a:t>
            </a:r>
          </a:p>
          <a:p>
            <a:r>
              <a:rPr lang="en-US" smtClean="0"/>
              <a:t>These wounds are often a surface manifestation of an underlying disease such as venous insufficiency, arterial disease or diabetes</a:t>
            </a:r>
            <a:endParaRPr lang="en-US" dirty="0"/>
          </a:p>
        </p:txBody>
      </p:sp>
      <p:sp>
        <p:nvSpPr>
          <p:cNvPr id="2" name="Title 1"/>
          <p:cNvSpPr>
            <a:spLocks noGrp="1"/>
          </p:cNvSpPr>
          <p:nvPr>
            <p:ph type="title"/>
          </p:nvPr>
        </p:nvSpPr>
        <p:spPr/>
        <p:txBody>
          <a:bodyPr/>
          <a:lstStyle/>
          <a:p>
            <a:r>
              <a:rPr lang="en-US" smtClean="0"/>
              <a:t>CHRONIC WOUNDS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1" cy="2868057"/>
          </a:xfrm>
        </p:spPr>
        <p:txBody>
          <a:bodyPr/>
          <a:lstStyle/>
          <a:p>
            <a:r>
              <a:rPr lang="en-US" dirty="0">
                <a:latin typeface="Hermes Sans Regular" pitchFamily="34" charset="0"/>
              </a:rPr>
              <a:t>HYPERBARIC OXYGEN THERAPY</a:t>
            </a:r>
            <a:r>
              <a:rPr lang="en-US" dirty="0"/>
              <a:t/>
            </a:r>
            <a:br>
              <a:rPr lang="en-US" dirty="0"/>
            </a:br>
            <a:endParaRPr lang="en-US" dirty="0"/>
          </a:p>
        </p:txBody>
      </p:sp>
      <p:sp>
        <p:nvSpPr>
          <p:cNvPr id="3" name="Subtitle 2"/>
          <p:cNvSpPr>
            <a:spLocks noGrp="1"/>
          </p:cNvSpPr>
          <p:nvPr>
            <p:ph type="subTitle" idx="1"/>
          </p:nvPr>
        </p:nvSpPr>
        <p:spPr>
          <a:xfrm>
            <a:off x="1524000" y="3429000"/>
            <a:ext cx="6451005" cy="1752600"/>
          </a:xfrm>
        </p:spPr>
        <p:txBody>
          <a:bodyPr>
            <a:normAutofit/>
          </a:bodyPr>
          <a:lstStyle/>
          <a:p>
            <a:r>
              <a:rPr lang="en-US" dirty="0">
                <a:latin typeface="Hermes Sans Regular" pitchFamily="34" charset="0"/>
              </a:rPr>
              <a:t>NEW ANSWERS TO OLD </a:t>
            </a:r>
            <a:r>
              <a:rPr lang="en-US" dirty="0" smtClean="0">
                <a:latin typeface="Hermes Sans Regular" pitchFamily="34" charset="0"/>
              </a:rPr>
              <a:t>QUESTIONS</a:t>
            </a:r>
          </a:p>
          <a:p>
            <a:endParaRPr lang="en-US" dirty="0">
              <a:latin typeface="Hermes Sans Regular" pitchFamily="34" charset="0"/>
            </a:endParaRPr>
          </a:p>
          <a:p>
            <a:r>
              <a:rPr lang="en-US" dirty="0" smtClean="0">
                <a:latin typeface="Hermes Sans Regular" pitchFamily="34" charset="0"/>
              </a:rPr>
              <a:t>HOW – WHY - WHEN</a:t>
            </a:r>
            <a:endParaRPr lang="en-US" dirty="0">
              <a:latin typeface="Hermes Sans Regular" pitchFamily="34" charset="0"/>
            </a:endParaRPr>
          </a:p>
          <a:p>
            <a:endParaRPr lang="en-US" dirty="0" smtClean="0">
              <a:latin typeface="Hermes Sans Regular" pitchFamily="34" charset="0"/>
            </a:endParaRPr>
          </a:p>
          <a:p>
            <a:endParaRPr lang="en-US" dirty="0"/>
          </a:p>
        </p:txBody>
      </p:sp>
    </p:spTree>
    <p:extLst>
      <p:ext uri="{BB962C8B-B14F-4D97-AF65-F5344CB8AC3E}">
        <p14:creationId xmlns:p14="http://schemas.microsoft.com/office/powerpoint/2010/main" val="2798662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WOUNDS</a:t>
            </a:r>
            <a:endParaRPr lang="en-US" dirty="0"/>
          </a:p>
        </p:txBody>
      </p:sp>
      <p:sp>
        <p:nvSpPr>
          <p:cNvPr id="5" name="Text Placeholder 4"/>
          <p:cNvSpPr>
            <a:spLocks noGrp="1"/>
          </p:cNvSpPr>
          <p:nvPr>
            <p:ph type="body" idx="1"/>
          </p:nvPr>
        </p:nvSpPr>
        <p:spPr/>
        <p:txBody>
          <a:bodyPr>
            <a:normAutofit fontScale="92500" lnSpcReduction="20000"/>
          </a:bodyPr>
          <a:lstStyle/>
          <a:p>
            <a:r>
              <a:rPr lang="en-US" u="sng" dirty="0"/>
              <a:t>WOUNDS FOR WHICH HBOT IS </a:t>
            </a:r>
            <a:r>
              <a:rPr lang="en-US" u="sng" dirty="0" smtClean="0"/>
              <a:t>INDICATED</a:t>
            </a:r>
            <a:endParaRPr lang="en-US" u="sng" dirty="0"/>
          </a:p>
        </p:txBody>
      </p:sp>
      <p:sp>
        <p:nvSpPr>
          <p:cNvPr id="3" name="Content Placeholder 2"/>
          <p:cNvSpPr>
            <a:spLocks noGrp="1"/>
          </p:cNvSpPr>
          <p:nvPr>
            <p:ph sz="half" idx="2"/>
          </p:nvPr>
        </p:nvSpPr>
        <p:spPr/>
        <p:txBody>
          <a:bodyPr>
            <a:normAutofit/>
          </a:bodyPr>
          <a:lstStyle/>
          <a:p>
            <a:endParaRPr lang="en-US" b="1" u="sng" dirty="0" smtClean="0"/>
          </a:p>
          <a:p>
            <a:pPr lvl="1"/>
            <a:r>
              <a:rPr lang="en-US" dirty="0" smtClean="0"/>
              <a:t>DIABETIC FOOT ULCERS</a:t>
            </a:r>
          </a:p>
          <a:p>
            <a:pPr lvl="1"/>
            <a:r>
              <a:rPr lang="en-US" dirty="0" smtClean="0"/>
              <a:t>ARTERIAL INSUFFICIENCY ULCERS</a:t>
            </a:r>
          </a:p>
          <a:p>
            <a:pPr lvl="1"/>
            <a:endParaRPr lang="en-US" dirty="0"/>
          </a:p>
        </p:txBody>
      </p:sp>
      <p:sp>
        <p:nvSpPr>
          <p:cNvPr id="6" name="Text Placeholder 5"/>
          <p:cNvSpPr>
            <a:spLocks noGrp="1"/>
          </p:cNvSpPr>
          <p:nvPr>
            <p:ph type="body" sz="quarter" idx="3"/>
          </p:nvPr>
        </p:nvSpPr>
        <p:spPr/>
        <p:txBody>
          <a:bodyPr/>
          <a:lstStyle/>
          <a:p>
            <a:r>
              <a:rPr lang="en-US" u="sng" dirty="0">
                <a:solidFill>
                  <a:srgbClr val="FF0000"/>
                </a:solidFill>
              </a:rPr>
              <a:t>NOT </a:t>
            </a:r>
            <a:r>
              <a:rPr lang="en-US" u="sng" dirty="0" smtClean="0">
                <a:solidFill>
                  <a:srgbClr val="FF0000"/>
                </a:solidFill>
              </a:rPr>
              <a:t>COVERED</a:t>
            </a:r>
            <a:endParaRPr lang="en-US" u="sng" dirty="0">
              <a:solidFill>
                <a:srgbClr val="FF0000"/>
              </a:solidFill>
            </a:endParaRPr>
          </a:p>
        </p:txBody>
      </p:sp>
      <p:sp>
        <p:nvSpPr>
          <p:cNvPr id="4" name="Content Placeholder 3"/>
          <p:cNvSpPr>
            <a:spLocks noGrp="1"/>
          </p:cNvSpPr>
          <p:nvPr>
            <p:ph sz="quarter" idx="4"/>
          </p:nvPr>
        </p:nvSpPr>
        <p:spPr/>
        <p:txBody>
          <a:bodyPr/>
          <a:lstStyle/>
          <a:p>
            <a:pPr algn="ctr"/>
            <a:endParaRPr lang="en-US" u="sng" dirty="0">
              <a:solidFill>
                <a:srgbClr val="FF0000"/>
              </a:solidFill>
            </a:endParaRPr>
          </a:p>
          <a:p>
            <a:r>
              <a:rPr lang="en-US" dirty="0">
                <a:solidFill>
                  <a:srgbClr val="FF0000"/>
                </a:solidFill>
              </a:rPr>
              <a:t>PRESSUREE ULCERS</a:t>
            </a:r>
          </a:p>
          <a:p>
            <a:r>
              <a:rPr lang="en-US" dirty="0">
                <a:solidFill>
                  <a:srgbClr val="FF0000"/>
                </a:solidFill>
              </a:rPr>
              <a:t>VENOUS STASIS </a:t>
            </a:r>
            <a:r>
              <a:rPr lang="en-US" dirty="0" smtClean="0">
                <a:solidFill>
                  <a:srgbClr val="FF0000"/>
                </a:solidFill>
              </a:rPr>
              <a:t>ULCERS</a:t>
            </a:r>
            <a:endParaRPr lang="en-US" dirty="0">
              <a:solidFill>
                <a:srgbClr val="FF0000"/>
              </a:solidFill>
            </a:endParaRPr>
          </a:p>
        </p:txBody>
      </p:sp>
    </p:spTree>
    <p:extLst>
      <p:ext uri="{BB962C8B-B14F-4D97-AF65-F5344CB8AC3E}">
        <p14:creationId xmlns:p14="http://schemas.microsoft.com/office/powerpoint/2010/main" val="252193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25.8 MILLION DIABETICS IN US</a:t>
            </a:r>
          </a:p>
          <a:p>
            <a:pPr lvl="1"/>
            <a:r>
              <a:rPr lang="en-US" smtClean="0"/>
              <a:t>45% 5 year mortality with DFU and neuropathy</a:t>
            </a:r>
          </a:p>
          <a:p>
            <a:pPr lvl="1"/>
            <a:r>
              <a:rPr lang="en-US" smtClean="0"/>
              <a:t>55% 5 year mortality with DFU, Neuropathy and PAD</a:t>
            </a:r>
          </a:p>
          <a:p>
            <a:pPr lvl="1"/>
            <a:r>
              <a:rPr lang="en-US" smtClean="0"/>
              <a:t>80% 5 year mortality with DFU&lt; neuropathy, PASD and CRF</a:t>
            </a:r>
            <a:endParaRPr lang="en-US" dirty="0"/>
          </a:p>
        </p:txBody>
      </p:sp>
      <p:sp>
        <p:nvSpPr>
          <p:cNvPr id="2" name="Title 1"/>
          <p:cNvSpPr>
            <a:spLocks noGrp="1"/>
          </p:cNvSpPr>
          <p:nvPr>
            <p:ph type="title"/>
          </p:nvPr>
        </p:nvSpPr>
        <p:spPr/>
        <p:txBody>
          <a:bodyPr/>
          <a:lstStyle/>
          <a:p>
            <a:r>
              <a:rPr lang="en-US" dirty="0" smtClean="0"/>
              <a:t>DIABETIC WOUNDS SCOPE OF THE PROBLEM</a:t>
            </a:r>
            <a:endParaRPr lang="en-US" dirty="0"/>
          </a:p>
        </p:txBody>
      </p:sp>
    </p:spTree>
    <p:extLst>
      <p:ext uri="{BB962C8B-B14F-4D97-AF65-F5344CB8AC3E}">
        <p14:creationId xmlns:p14="http://schemas.microsoft.com/office/powerpoint/2010/main" val="2896329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INCREASED NUMBERS</a:t>
            </a:r>
          </a:p>
          <a:p>
            <a:r>
              <a:rPr lang="en-US" dirty="0" smtClean="0"/>
              <a:t>INCREASED EXPENSES</a:t>
            </a:r>
          </a:p>
          <a:p>
            <a:r>
              <a:rPr lang="en-US" dirty="0" smtClean="0"/>
              <a:t>INCREASED COMPLEXITY</a:t>
            </a:r>
          </a:p>
          <a:p>
            <a:r>
              <a:rPr lang="en-US" dirty="0" smtClean="0"/>
              <a:t>RESISTANT BACTERIA</a:t>
            </a:r>
          </a:p>
          <a:p>
            <a:endParaRPr lang="en-US" dirty="0"/>
          </a:p>
          <a:p>
            <a:endParaRPr lang="en-US" dirty="0" smtClean="0"/>
          </a:p>
          <a:p>
            <a:pPr marL="0" indent="0" algn="ctr">
              <a:buNone/>
            </a:pPr>
            <a:r>
              <a:rPr lang="en-US" sz="4000" dirty="0" smtClean="0">
                <a:solidFill>
                  <a:srgbClr val="FF0000"/>
                </a:solidFill>
              </a:rPr>
              <a:t>SURVIVAL RATES WORSE THAN MANY CANCERS</a:t>
            </a:r>
          </a:p>
          <a:p>
            <a:endParaRPr lang="en-US" dirty="0"/>
          </a:p>
        </p:txBody>
      </p:sp>
      <p:sp>
        <p:nvSpPr>
          <p:cNvPr id="2" name="Title 1"/>
          <p:cNvSpPr>
            <a:spLocks noGrp="1"/>
          </p:cNvSpPr>
          <p:nvPr>
            <p:ph type="title"/>
          </p:nvPr>
        </p:nvSpPr>
        <p:spPr/>
        <p:txBody>
          <a:bodyPr/>
          <a:lstStyle/>
          <a:p>
            <a:r>
              <a:rPr lang="en-US" dirty="0" smtClean="0"/>
              <a:t>DIABETIC FOOT ULCERS</a:t>
            </a:r>
            <a:endParaRPr lang="en-US" dirty="0"/>
          </a:p>
        </p:txBody>
      </p:sp>
    </p:spTree>
    <p:extLst>
      <p:ext uri="{BB962C8B-B14F-4D97-AF65-F5344CB8AC3E}">
        <p14:creationId xmlns:p14="http://schemas.microsoft.com/office/powerpoint/2010/main" val="328552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Diabetic wounds of the lower extremity which meet the following criteria:</a:t>
            </a:r>
          </a:p>
          <a:p>
            <a:pPr lvl="1"/>
            <a:r>
              <a:rPr lang="en-US" smtClean="0"/>
              <a:t>The patient has type I or type II diabetes and has a lower extremity wound that is due to diabetes</a:t>
            </a:r>
          </a:p>
          <a:p>
            <a:pPr lvl="1"/>
            <a:r>
              <a:rPr lang="en-US" smtClean="0"/>
              <a:t>The patient has a wound classifieds as Wagner Grade III or higher</a:t>
            </a:r>
          </a:p>
          <a:p>
            <a:pPr lvl="1"/>
            <a:r>
              <a:rPr lang="en-US" smtClean="0"/>
              <a:t>The patient has failed an adequate course of standard wound therapy</a:t>
            </a:r>
            <a:endParaRPr lang="en-US" dirty="0"/>
          </a:p>
        </p:txBody>
      </p:sp>
      <p:sp>
        <p:nvSpPr>
          <p:cNvPr id="2" name="Title 1"/>
          <p:cNvSpPr>
            <a:spLocks noGrp="1"/>
          </p:cNvSpPr>
          <p:nvPr>
            <p:ph type="title"/>
          </p:nvPr>
        </p:nvSpPr>
        <p:spPr/>
        <p:txBody>
          <a:bodyPr/>
          <a:lstStyle/>
          <a:p>
            <a:r>
              <a:rPr lang="en-US" smtClean="0"/>
              <a:t>DIABETIC WOUNDS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use of HBO therapy is covered as adjunctive therapy only after there are no measurable signs of healing for at least 30 days of treatment with standard wound therapy and must be used in addition to standard wound care</a:t>
            </a:r>
            <a:endParaRPr lang="en-US" dirty="0"/>
          </a:p>
        </p:txBody>
      </p:sp>
      <p:sp>
        <p:nvSpPr>
          <p:cNvPr id="2" name="Title 1"/>
          <p:cNvSpPr>
            <a:spLocks noGrp="1"/>
          </p:cNvSpPr>
          <p:nvPr>
            <p:ph type="title"/>
          </p:nvPr>
        </p:nvSpPr>
        <p:spPr/>
        <p:txBody>
          <a:bodyPr/>
          <a:lstStyle/>
          <a:p>
            <a:r>
              <a:rPr lang="en-US" dirty="0" smtClean="0"/>
              <a:t>DIABETIC WOUNDS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WAGNER CLASSIFICATIONS</a:t>
            </a:r>
          </a:p>
          <a:p>
            <a:pPr lvl="1"/>
            <a:r>
              <a:rPr lang="en-US" dirty="0" smtClean="0"/>
              <a:t>Grade 0   </a:t>
            </a:r>
          </a:p>
          <a:p>
            <a:pPr lvl="2"/>
            <a:r>
              <a:rPr lang="en-US" dirty="0" smtClean="0"/>
              <a:t> intact skin</a:t>
            </a:r>
          </a:p>
          <a:p>
            <a:pPr lvl="1"/>
            <a:r>
              <a:rPr lang="en-US" dirty="0" smtClean="0"/>
              <a:t>Grade 1 </a:t>
            </a:r>
          </a:p>
          <a:p>
            <a:pPr lvl="2"/>
            <a:r>
              <a:rPr lang="en-US" dirty="0" smtClean="0"/>
              <a:t>Superficial ulceration of the skin</a:t>
            </a:r>
          </a:p>
          <a:p>
            <a:pPr lvl="1"/>
            <a:r>
              <a:rPr lang="en-US" dirty="0" smtClean="0"/>
              <a:t>Grade 2 </a:t>
            </a:r>
          </a:p>
          <a:p>
            <a:pPr lvl="2"/>
            <a:r>
              <a:rPr lang="en-US" dirty="0" smtClean="0"/>
              <a:t>Ulcer penetrates to tendon, bone or joint</a:t>
            </a:r>
          </a:p>
          <a:p>
            <a:endParaRPr lang="en-US" dirty="0"/>
          </a:p>
        </p:txBody>
      </p:sp>
      <p:sp>
        <p:nvSpPr>
          <p:cNvPr id="2" name="Title 1"/>
          <p:cNvSpPr>
            <a:spLocks noGrp="1"/>
          </p:cNvSpPr>
          <p:nvPr>
            <p:ph type="title"/>
          </p:nvPr>
        </p:nvSpPr>
        <p:spPr/>
        <p:txBody>
          <a:bodyPr/>
          <a:lstStyle/>
          <a:p>
            <a:r>
              <a:rPr lang="en-US" dirty="0" smtClean="0"/>
              <a:t>DIABETIC WOUNDS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WAGNER CLASSIFICATION</a:t>
            </a:r>
          </a:p>
          <a:p>
            <a:pPr lvl="1"/>
            <a:r>
              <a:rPr lang="en-US" dirty="0"/>
              <a:t>Grade 3 </a:t>
            </a:r>
          </a:p>
          <a:p>
            <a:pPr lvl="2"/>
            <a:r>
              <a:rPr lang="en-US" dirty="0"/>
              <a:t>Lesion has penetrated deeper than Grade 2 and there is abscess, osteomyelitis, </a:t>
            </a:r>
            <a:r>
              <a:rPr lang="en-US" dirty="0" err="1"/>
              <a:t>pyarthrosis</a:t>
            </a:r>
            <a:r>
              <a:rPr lang="en-US" dirty="0"/>
              <a:t>, plantar space abscess, or infection of the tendon and tendon sheath</a:t>
            </a:r>
          </a:p>
          <a:p>
            <a:pPr lvl="1"/>
            <a:r>
              <a:rPr lang="en-US" dirty="0" smtClean="0"/>
              <a:t>Grade 4</a:t>
            </a:r>
          </a:p>
          <a:p>
            <a:pPr lvl="2"/>
            <a:r>
              <a:rPr lang="en-US" dirty="0" smtClean="0"/>
              <a:t>Gangrene of the forefoot</a:t>
            </a:r>
          </a:p>
          <a:p>
            <a:pPr lvl="1"/>
            <a:r>
              <a:rPr lang="en-US" dirty="0" smtClean="0"/>
              <a:t>Grade 5</a:t>
            </a:r>
          </a:p>
          <a:p>
            <a:pPr lvl="2"/>
            <a:r>
              <a:rPr lang="en-US" dirty="0" smtClean="0"/>
              <a:t>Gangrene of the entire foot</a:t>
            </a:r>
            <a:endParaRPr lang="en-US" dirty="0"/>
          </a:p>
        </p:txBody>
      </p:sp>
      <p:sp>
        <p:nvSpPr>
          <p:cNvPr id="2" name="Title 1"/>
          <p:cNvSpPr>
            <a:spLocks noGrp="1"/>
          </p:cNvSpPr>
          <p:nvPr>
            <p:ph type="title"/>
          </p:nvPr>
        </p:nvSpPr>
        <p:spPr/>
        <p:txBody>
          <a:bodyPr/>
          <a:lstStyle/>
          <a:p>
            <a:r>
              <a:rPr lang="en-US" dirty="0" smtClean="0"/>
              <a:t>DIABETIC WOUNDS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Standard wound therapy</a:t>
            </a:r>
          </a:p>
          <a:p>
            <a:pPr lvl="1"/>
            <a:r>
              <a:rPr lang="en-US" dirty="0" smtClean="0"/>
              <a:t>HBO covered after failure of standard wound therapy with no measurable signs of healing for 30 days</a:t>
            </a:r>
          </a:p>
          <a:p>
            <a:pPr lvl="2"/>
            <a:r>
              <a:rPr lang="en-US" dirty="0" smtClean="0">
                <a:solidFill>
                  <a:srgbClr val="FF0000"/>
                </a:solidFill>
              </a:rPr>
              <a:t>Assessment of patients vascular status and correction of any vascular problems in the affected limb if possible</a:t>
            </a:r>
          </a:p>
          <a:p>
            <a:pPr lvl="2"/>
            <a:r>
              <a:rPr lang="en-US" dirty="0" smtClean="0"/>
              <a:t>Optimization of nutritional status</a:t>
            </a:r>
          </a:p>
          <a:p>
            <a:pPr lvl="2"/>
            <a:r>
              <a:rPr lang="en-US" dirty="0" smtClean="0"/>
              <a:t>Optimization of glucose control</a:t>
            </a:r>
          </a:p>
          <a:p>
            <a:pPr lvl="2"/>
            <a:r>
              <a:rPr lang="en-US" dirty="0" smtClean="0"/>
              <a:t>Debridement by any means to remove devitalized tissue</a:t>
            </a:r>
          </a:p>
          <a:p>
            <a:pPr lvl="2"/>
            <a:endParaRPr lang="en-US" dirty="0"/>
          </a:p>
        </p:txBody>
      </p:sp>
      <p:sp>
        <p:nvSpPr>
          <p:cNvPr id="2" name="Title 1"/>
          <p:cNvSpPr>
            <a:spLocks noGrp="1"/>
          </p:cNvSpPr>
          <p:nvPr>
            <p:ph type="title"/>
          </p:nvPr>
        </p:nvSpPr>
        <p:spPr/>
        <p:txBody>
          <a:bodyPr/>
          <a:lstStyle/>
          <a:p>
            <a:r>
              <a:rPr lang="en-US" dirty="0" smtClean="0"/>
              <a:t>DIABETIC WOUNDS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Standard wound therapy</a:t>
            </a:r>
          </a:p>
          <a:p>
            <a:pPr lvl="1"/>
            <a:r>
              <a:rPr lang="en-US" dirty="0" smtClean="0"/>
              <a:t>Maintenance of clean moist bed of granulation tissue with appropriate moist dressings</a:t>
            </a:r>
          </a:p>
          <a:p>
            <a:pPr lvl="1"/>
            <a:r>
              <a:rPr lang="en-US" dirty="0" smtClean="0"/>
              <a:t>Appropriate off loading</a:t>
            </a:r>
          </a:p>
          <a:p>
            <a:pPr lvl="1"/>
            <a:r>
              <a:rPr lang="en-US" dirty="0" smtClean="0"/>
              <a:t>Necessary treatment to resolve any infection</a:t>
            </a:r>
          </a:p>
          <a:p>
            <a:pPr lvl="1"/>
            <a:endParaRPr lang="en-US" dirty="0"/>
          </a:p>
        </p:txBody>
      </p:sp>
      <p:sp>
        <p:nvSpPr>
          <p:cNvPr id="2" name="Title 1"/>
          <p:cNvSpPr>
            <a:spLocks noGrp="1"/>
          </p:cNvSpPr>
          <p:nvPr>
            <p:ph type="title"/>
          </p:nvPr>
        </p:nvSpPr>
        <p:spPr/>
        <p:txBody>
          <a:bodyPr/>
          <a:lstStyle/>
          <a:p>
            <a:r>
              <a:rPr lang="en-US" dirty="0" smtClean="0"/>
              <a:t>DIABETIC WOUNDS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The primary treatment of refractory ischemic wounds of the lower extremities is improvement in blood flow by angioplasty, surgical revascularization, or other interventional techniques.</a:t>
            </a:r>
          </a:p>
          <a:p>
            <a:r>
              <a:rPr lang="en-US" dirty="0" smtClean="0"/>
              <a:t>HBO may be of benefit in those cases where persistent hypoxia remains after attempts at increasing blood flow, or when wound failure continues in spite of optimal revascularization</a:t>
            </a:r>
            <a:endParaRPr lang="en-US" dirty="0"/>
          </a:p>
        </p:txBody>
      </p:sp>
      <p:sp>
        <p:nvSpPr>
          <p:cNvPr id="5" name="Title 4"/>
          <p:cNvSpPr>
            <a:spLocks noGrp="1"/>
          </p:cNvSpPr>
          <p:nvPr>
            <p:ph type="title"/>
          </p:nvPr>
        </p:nvSpPr>
        <p:spPr/>
        <p:txBody>
          <a:bodyPr>
            <a:normAutofit/>
          </a:bodyPr>
          <a:lstStyle/>
          <a:p>
            <a:r>
              <a:rPr lang="en-US" dirty="0" smtClean="0"/>
              <a:t>ARTERIAL INSUFFICIENCY ULCERS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Hyperbaric Medical Solutions</a:t>
            </a:r>
            <a:endParaRPr lang="en-US" dirty="0"/>
          </a:p>
        </p:txBody>
      </p:sp>
      <p:sp>
        <p:nvSpPr>
          <p:cNvPr id="3" name="Content Placeholder 2"/>
          <p:cNvSpPr>
            <a:spLocks noGrp="1"/>
          </p:cNvSpPr>
          <p:nvPr>
            <p:ph sz="quarter" idx="13"/>
          </p:nvPr>
        </p:nvSpPr>
        <p:spPr>
          <a:xfrm>
            <a:off x="676655" y="2133600"/>
            <a:ext cx="3822192" cy="4572000"/>
          </a:xfrm>
        </p:spPr>
        <p:txBody>
          <a:bodyPr>
            <a:noAutofit/>
          </a:bodyPr>
          <a:lstStyle/>
          <a:p>
            <a:r>
              <a:rPr lang="en-US" sz="2000" dirty="0" smtClean="0">
                <a:latin typeface="Garamond" panose="02020404030301010803" pitchFamily="18" charset="0"/>
              </a:rPr>
              <a:t>Established </a:t>
            </a:r>
            <a:r>
              <a:rPr lang="en-US" sz="2000" dirty="0">
                <a:latin typeface="Garamond" panose="02020404030301010803" pitchFamily="18" charset="0"/>
              </a:rPr>
              <a:t>in </a:t>
            </a:r>
            <a:r>
              <a:rPr lang="en-US" sz="2000" dirty="0" smtClean="0">
                <a:latin typeface="Garamond" panose="02020404030301010803" pitchFamily="18" charset="0"/>
              </a:rPr>
              <a:t>June 2011</a:t>
            </a:r>
            <a:endParaRPr lang="en-US" sz="2000" dirty="0">
              <a:latin typeface="Garamond" panose="02020404030301010803" pitchFamily="18" charset="0"/>
            </a:endParaRPr>
          </a:p>
          <a:p>
            <a:r>
              <a:rPr lang="en-US" sz="2000" dirty="0" smtClean="0">
                <a:latin typeface="Garamond" panose="02020404030301010803" pitchFamily="18" charset="0"/>
              </a:rPr>
              <a:t>HMS is a free-standing Hyperbaric Medical Practice</a:t>
            </a:r>
          </a:p>
          <a:p>
            <a:r>
              <a:rPr lang="en-US" sz="2000" dirty="0" smtClean="0">
                <a:latin typeface="Garamond" panose="02020404030301010803" pitchFamily="18" charset="0"/>
              </a:rPr>
              <a:t>One of only a handful of free-standing </a:t>
            </a:r>
            <a:r>
              <a:rPr lang="en-US" sz="2000" dirty="0">
                <a:latin typeface="Garamond" panose="02020404030301010803" pitchFamily="18" charset="0"/>
              </a:rPr>
              <a:t>hyperbaric facilities </a:t>
            </a:r>
            <a:r>
              <a:rPr lang="en-US" sz="2000" dirty="0" smtClean="0">
                <a:latin typeface="Garamond" panose="02020404030301010803" pitchFamily="18" charset="0"/>
              </a:rPr>
              <a:t>able </a:t>
            </a:r>
            <a:r>
              <a:rPr lang="en-US" sz="2000" dirty="0">
                <a:latin typeface="Garamond" panose="02020404030301010803" pitchFamily="18" charset="0"/>
              </a:rPr>
              <a:t>to treat both “on label” and “off label” </a:t>
            </a:r>
            <a:r>
              <a:rPr lang="en-US" sz="2000" dirty="0" smtClean="0">
                <a:latin typeface="Garamond" panose="02020404030301010803" pitchFamily="18" charset="0"/>
              </a:rPr>
              <a:t>disorders</a:t>
            </a:r>
          </a:p>
          <a:p>
            <a:r>
              <a:rPr lang="en-US" sz="2000" dirty="0" smtClean="0">
                <a:latin typeface="Garamond" panose="02020404030301010803" pitchFamily="18" charset="0"/>
              </a:rPr>
              <a:t>Offering hospital level care in a private practice setting</a:t>
            </a:r>
          </a:p>
          <a:p>
            <a:r>
              <a:rPr lang="en-US" sz="2000" dirty="0" smtClean="0">
                <a:latin typeface="Garamond" panose="02020404030301010803" pitchFamily="18" charset="0"/>
              </a:rPr>
              <a:t>Located in Medford, Woodbury and now Manhattan</a:t>
            </a:r>
          </a:p>
          <a:p>
            <a:r>
              <a:rPr lang="en-US" sz="2000" dirty="0" smtClean="0">
                <a:latin typeface="Garamond" panose="02020404030301010803" pitchFamily="18" charset="0"/>
              </a:rPr>
              <a:t>Participating </a:t>
            </a:r>
            <a:r>
              <a:rPr lang="en-US" sz="2000" dirty="0">
                <a:latin typeface="Garamond" panose="02020404030301010803" pitchFamily="18" charset="0"/>
              </a:rPr>
              <a:t>in most insurance plans</a:t>
            </a:r>
            <a:r>
              <a:rPr lang="en-US" sz="2000" dirty="0" smtClean="0">
                <a:latin typeface="Garamond" panose="02020404030301010803" pitchFamily="18" charset="0"/>
              </a:rPr>
              <a:t>.</a:t>
            </a:r>
            <a:endParaRPr lang="en-US" sz="2000" dirty="0">
              <a:latin typeface="Garamond" panose="02020404030301010803" pitchFamily="18" charset="0"/>
            </a:endParaRPr>
          </a:p>
        </p:txBody>
      </p:sp>
      <p:pic>
        <p:nvPicPr>
          <p:cNvPr id="5" name="Content Placeholder 3" descr="photo-1 copy.JPG"/>
          <p:cNvPicPr>
            <a:picLocks noGrp="1" noChangeAspect="1"/>
          </p:cNvPicPr>
          <p:nvPr>
            <p:ph sz="quarter" idx="14"/>
          </p:nvPr>
        </p:nvPicPr>
        <p:blipFill>
          <a:blip r:embed="rId3" cstate="print"/>
          <a:stretch>
            <a:fillRect/>
          </a:stretch>
        </p:blipFill>
        <p:spPr>
          <a:xfrm>
            <a:off x="4645025" y="2975318"/>
            <a:ext cx="3822700" cy="2855226"/>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Research demonstrates:</a:t>
            </a:r>
          </a:p>
          <a:p>
            <a:pPr lvl="1"/>
            <a:r>
              <a:rPr lang="en-US" dirty="0" smtClean="0"/>
              <a:t>Reduction in expression of HIF-1 alpha</a:t>
            </a:r>
          </a:p>
          <a:p>
            <a:pPr lvl="1"/>
            <a:r>
              <a:rPr lang="en-US" dirty="0" smtClean="0"/>
              <a:t>Reduction of inflammatory mediators resulting in attenuation of cell apoptosis</a:t>
            </a:r>
            <a:endParaRPr lang="en-US" dirty="0"/>
          </a:p>
        </p:txBody>
      </p:sp>
      <p:sp>
        <p:nvSpPr>
          <p:cNvPr id="2" name="Title 1"/>
          <p:cNvSpPr>
            <a:spLocks noGrp="1"/>
          </p:cNvSpPr>
          <p:nvPr>
            <p:ph type="title"/>
          </p:nvPr>
        </p:nvSpPr>
        <p:spPr/>
        <p:txBody>
          <a:bodyPr>
            <a:normAutofit/>
          </a:bodyPr>
          <a:lstStyle/>
          <a:p>
            <a:r>
              <a:rPr lang="en-US" dirty="0" smtClean="0"/>
              <a:t>ARTERIAL INSUFFICIENCY ULCERS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Proven to be effective in the treatment </a:t>
            </a:r>
            <a:r>
              <a:rPr lang="en-US" smtClean="0"/>
              <a:t>of breast </a:t>
            </a:r>
            <a:r>
              <a:rPr lang="en-US" dirty="0" smtClean="0"/>
              <a:t>cancer</a:t>
            </a:r>
          </a:p>
          <a:p>
            <a:r>
              <a:rPr lang="en-US" dirty="0" smtClean="0"/>
              <a:t>Goal irradiate tumor with minimal effect on surrounding normal tissue</a:t>
            </a:r>
          </a:p>
          <a:p>
            <a:r>
              <a:rPr lang="en-US" dirty="0" smtClean="0"/>
              <a:t>Optimal dosage to provide an acceptable benefit/damage ratio</a:t>
            </a:r>
          </a:p>
          <a:p>
            <a:r>
              <a:rPr lang="en-US" dirty="0" smtClean="0"/>
              <a:t>Radiation induced tissue necrosis is a complication even with accepted dosage schedules</a:t>
            </a:r>
          </a:p>
          <a:p>
            <a:endParaRPr lang="en-US" dirty="0" smtClean="0"/>
          </a:p>
          <a:p>
            <a:endParaRPr lang="en-US" dirty="0"/>
          </a:p>
        </p:txBody>
      </p:sp>
      <p:sp>
        <p:nvSpPr>
          <p:cNvPr id="5" name="Title 4"/>
          <p:cNvSpPr>
            <a:spLocks noGrp="1"/>
          </p:cNvSpPr>
          <p:nvPr>
            <p:ph type="title"/>
          </p:nvPr>
        </p:nvSpPr>
        <p:spPr/>
        <p:txBody>
          <a:bodyPr/>
          <a:lstStyle/>
          <a:p>
            <a:pPr algn="ctr"/>
            <a:r>
              <a:rPr lang="en-US" dirty="0" smtClean="0"/>
              <a:t>RADIATION </a:t>
            </a:r>
            <a:endParaRPr lang="en-US" dirty="0"/>
          </a:p>
        </p:txBody>
      </p:sp>
    </p:spTree>
    <p:extLst>
      <p:ext uri="{BB962C8B-B14F-4D97-AF65-F5344CB8AC3E}">
        <p14:creationId xmlns:p14="http://schemas.microsoft.com/office/powerpoint/2010/main" val="34302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57600"/>
          </a:xfrm>
        </p:spPr>
        <p:txBody>
          <a:bodyPr/>
          <a:lstStyle/>
          <a:p>
            <a:r>
              <a:rPr lang="en-US" dirty="0" smtClean="0"/>
              <a:t>Two types of ionizing radiation</a:t>
            </a:r>
          </a:p>
          <a:p>
            <a:pPr lvl="1"/>
            <a:r>
              <a:rPr lang="en-US" dirty="0" smtClean="0"/>
              <a:t>Electromagnetic radiation= bundles of energy called photons</a:t>
            </a:r>
          </a:p>
          <a:p>
            <a:pPr lvl="2"/>
            <a:r>
              <a:rPr lang="en-US" dirty="0" smtClean="0"/>
              <a:t>Gamma rays if originates from the atomic nucleus</a:t>
            </a:r>
          </a:p>
          <a:p>
            <a:pPr lvl="2"/>
            <a:r>
              <a:rPr lang="en-US" dirty="0" smtClean="0"/>
              <a:t>X-rays if it originates from the shell around the nucleus</a:t>
            </a:r>
          </a:p>
          <a:p>
            <a:pPr lvl="1"/>
            <a:r>
              <a:rPr lang="en-US" dirty="0" smtClean="0"/>
              <a:t>Particulate Radiation = protons and neutrons</a:t>
            </a:r>
            <a:endParaRPr lang="en-US" dirty="0"/>
          </a:p>
        </p:txBody>
      </p:sp>
      <p:sp>
        <p:nvSpPr>
          <p:cNvPr id="2" name="Title 1"/>
          <p:cNvSpPr>
            <a:spLocks noGrp="1"/>
          </p:cNvSpPr>
          <p:nvPr>
            <p:ph type="title"/>
          </p:nvPr>
        </p:nvSpPr>
        <p:spPr>
          <a:xfrm>
            <a:off x="457200" y="685800"/>
            <a:ext cx="8229600" cy="1143000"/>
          </a:xfrm>
        </p:spPr>
        <p:txBody>
          <a:bodyPr/>
          <a:lstStyle/>
          <a:p>
            <a:pPr algn="ctr"/>
            <a:r>
              <a:rPr lang="en-US" dirty="0" smtClean="0"/>
              <a:t>RADIATION PHYSICS</a:t>
            </a:r>
            <a:endParaRPr lang="en-US" dirty="0"/>
          </a:p>
        </p:txBody>
      </p:sp>
    </p:spTree>
    <p:extLst>
      <p:ext uri="{BB962C8B-B14F-4D97-AF65-F5344CB8AC3E}">
        <p14:creationId xmlns:p14="http://schemas.microsoft.com/office/powerpoint/2010/main" val="2363354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chemical effects of Radiation are:</a:t>
            </a:r>
          </a:p>
          <a:p>
            <a:pPr lvl="1"/>
            <a:r>
              <a:rPr lang="en-US" dirty="0" smtClean="0"/>
              <a:t>Damage to the protein structure</a:t>
            </a:r>
          </a:p>
          <a:p>
            <a:pPr lvl="1"/>
            <a:r>
              <a:rPr lang="en-US" dirty="0" smtClean="0"/>
              <a:t>Lipid Peroxidation</a:t>
            </a:r>
          </a:p>
          <a:p>
            <a:pPr lvl="1"/>
            <a:r>
              <a:rPr lang="en-US" dirty="0" smtClean="0"/>
              <a:t>DNA damage</a:t>
            </a:r>
          </a:p>
          <a:p>
            <a:r>
              <a:rPr lang="en-US" dirty="0" smtClean="0"/>
              <a:t>The cell DNA is the critical target</a:t>
            </a:r>
          </a:p>
          <a:p>
            <a:r>
              <a:rPr lang="en-US" dirty="0" smtClean="0"/>
              <a:t>The radiation sensitivity of a cell is greatest just prior to mitosis</a:t>
            </a:r>
          </a:p>
          <a:p>
            <a:r>
              <a:rPr lang="en-US" dirty="0" smtClean="0"/>
              <a:t>The </a:t>
            </a:r>
            <a:r>
              <a:rPr lang="en-US" dirty="0" err="1" smtClean="0"/>
              <a:t>radiosensitivity</a:t>
            </a:r>
            <a:r>
              <a:rPr lang="en-US" dirty="0" smtClean="0"/>
              <a:t> of a cell is directly proportional to their mitotic activity and inversely proportional to their level of specialization</a:t>
            </a:r>
          </a:p>
          <a:p>
            <a:r>
              <a:rPr lang="en-US" dirty="0" smtClean="0"/>
              <a:t>Connective tissue (Vascular endothelium) has an intermediate </a:t>
            </a:r>
            <a:r>
              <a:rPr lang="en-US" dirty="0" err="1" smtClean="0"/>
              <a:t>radiosensitivity</a:t>
            </a:r>
            <a:endParaRPr lang="en-US" dirty="0"/>
          </a:p>
        </p:txBody>
      </p:sp>
      <p:sp>
        <p:nvSpPr>
          <p:cNvPr id="2" name="Title 1"/>
          <p:cNvSpPr>
            <a:spLocks noGrp="1"/>
          </p:cNvSpPr>
          <p:nvPr>
            <p:ph type="title"/>
          </p:nvPr>
        </p:nvSpPr>
        <p:spPr/>
        <p:txBody>
          <a:bodyPr/>
          <a:lstStyle/>
          <a:p>
            <a:pPr algn="ctr"/>
            <a:r>
              <a:rPr lang="en-US" dirty="0" smtClean="0"/>
              <a:t>RADIATION</a:t>
            </a:r>
            <a:endParaRPr lang="en-US" dirty="0"/>
          </a:p>
        </p:txBody>
      </p:sp>
    </p:spTree>
    <p:extLst>
      <p:ext uri="{BB962C8B-B14F-4D97-AF65-F5344CB8AC3E}">
        <p14:creationId xmlns:p14="http://schemas.microsoft.com/office/powerpoint/2010/main" val="3960549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PATHOLOGICAL SEQUENCE OF EVENTS</a:t>
            </a:r>
          </a:p>
          <a:p>
            <a:pPr lvl="1"/>
            <a:r>
              <a:rPr lang="en-US" dirty="0" smtClean="0"/>
              <a:t>ACUTE - 1</a:t>
            </a:r>
            <a:r>
              <a:rPr lang="en-US" baseline="30000" dirty="0" smtClean="0"/>
              <a:t>st</a:t>
            </a:r>
            <a:r>
              <a:rPr lang="en-US" dirty="0" smtClean="0"/>
              <a:t> 6 months accumulation of acute organ damage which may be clinically silent</a:t>
            </a:r>
          </a:p>
          <a:p>
            <a:pPr lvl="1"/>
            <a:r>
              <a:rPr lang="en-US" dirty="0" smtClean="0"/>
              <a:t>SUBACUTE 2</a:t>
            </a:r>
            <a:r>
              <a:rPr lang="en-US" baseline="30000" dirty="0" smtClean="0"/>
              <a:t>nd</a:t>
            </a:r>
            <a:r>
              <a:rPr lang="en-US" dirty="0" smtClean="0"/>
              <a:t> 6 months persistence and progression of permanent tissue damage</a:t>
            </a:r>
          </a:p>
          <a:p>
            <a:pPr lvl="1"/>
            <a:r>
              <a:rPr lang="en-US" dirty="0" smtClean="0"/>
              <a:t>CHRONIC  2</a:t>
            </a:r>
            <a:r>
              <a:rPr lang="en-US" baseline="30000" dirty="0" smtClean="0"/>
              <a:t>nd</a:t>
            </a:r>
            <a:r>
              <a:rPr lang="en-US" dirty="0" smtClean="0"/>
              <a:t> – 5</a:t>
            </a:r>
            <a:r>
              <a:rPr lang="en-US" baseline="30000" dirty="0" smtClean="0"/>
              <a:t>th</a:t>
            </a:r>
            <a:r>
              <a:rPr lang="en-US" dirty="0" smtClean="0"/>
              <a:t> year Further progression of chronic progressive residual damage.  Deterioration of microvasculature with </a:t>
            </a:r>
            <a:r>
              <a:rPr lang="en-US" dirty="0" err="1" smtClean="0"/>
              <a:t>hypoperfusion</a:t>
            </a:r>
            <a:r>
              <a:rPr lang="en-US" dirty="0" smtClean="0"/>
              <a:t>, parenchymal damage and reduced resistance to infection </a:t>
            </a:r>
          </a:p>
          <a:p>
            <a:pPr lvl="1"/>
            <a:r>
              <a:rPr lang="en-US" dirty="0" smtClean="0"/>
              <a:t>LATE CHRONIC  Further progression of changes</a:t>
            </a:r>
            <a:endParaRPr lang="en-US" dirty="0"/>
          </a:p>
        </p:txBody>
      </p:sp>
      <p:sp>
        <p:nvSpPr>
          <p:cNvPr id="2" name="Title 1"/>
          <p:cNvSpPr>
            <a:spLocks noGrp="1"/>
          </p:cNvSpPr>
          <p:nvPr>
            <p:ph type="title"/>
          </p:nvPr>
        </p:nvSpPr>
        <p:spPr/>
        <p:txBody>
          <a:bodyPr/>
          <a:lstStyle/>
          <a:p>
            <a:pPr algn="ctr"/>
            <a:r>
              <a:rPr lang="en-US" dirty="0" smtClean="0"/>
              <a:t>RADIATION</a:t>
            </a:r>
            <a:endParaRPr lang="en-US" dirty="0"/>
          </a:p>
        </p:txBody>
      </p:sp>
    </p:spTree>
    <p:extLst>
      <p:ext uri="{BB962C8B-B14F-4D97-AF65-F5344CB8AC3E}">
        <p14:creationId xmlns:p14="http://schemas.microsoft.com/office/powerpoint/2010/main" val="168088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Radiation damage progresses slowly and continues long after the RT has been discontinued.  Damaged cells do not reproduce, and otherwise normal cells may fail to reproduce because of loss of vascularity.</a:t>
            </a:r>
          </a:p>
          <a:p>
            <a:r>
              <a:rPr lang="en-US" dirty="0" smtClean="0"/>
              <a:t>There is a loss of collagen and increased fibrosis</a:t>
            </a:r>
          </a:p>
          <a:p>
            <a:r>
              <a:rPr lang="en-US" dirty="0" smtClean="0"/>
              <a:t>Oxygen tension in a radiated area is 5-10 mm Hg</a:t>
            </a:r>
            <a:endParaRPr lang="en-US" dirty="0"/>
          </a:p>
        </p:txBody>
      </p:sp>
      <p:sp>
        <p:nvSpPr>
          <p:cNvPr id="2" name="Title 1"/>
          <p:cNvSpPr>
            <a:spLocks noGrp="1"/>
          </p:cNvSpPr>
          <p:nvPr>
            <p:ph type="title"/>
          </p:nvPr>
        </p:nvSpPr>
        <p:spPr/>
        <p:txBody>
          <a:bodyPr/>
          <a:lstStyle/>
          <a:p>
            <a:pPr algn="ctr"/>
            <a:r>
              <a:rPr lang="en-US" dirty="0" smtClean="0"/>
              <a:t>RADIATION</a:t>
            </a:r>
            <a:endParaRPr lang="en-US" dirty="0"/>
          </a:p>
        </p:txBody>
      </p:sp>
    </p:spTree>
    <p:extLst>
      <p:ext uri="{BB962C8B-B14F-4D97-AF65-F5344CB8AC3E}">
        <p14:creationId xmlns:p14="http://schemas.microsoft.com/office/powerpoint/2010/main" val="1010923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BLOOD VESSELS</a:t>
            </a:r>
          </a:p>
          <a:p>
            <a:pPr lvl="1"/>
            <a:r>
              <a:rPr lang="en-US" dirty="0" smtClean="0"/>
              <a:t>Swelling degeneration and necrosis</a:t>
            </a:r>
          </a:p>
          <a:p>
            <a:pPr lvl="1"/>
            <a:r>
              <a:rPr lang="en-US" dirty="0" smtClean="0"/>
              <a:t>Thickening of the vessel wall</a:t>
            </a:r>
          </a:p>
          <a:p>
            <a:pPr lvl="1"/>
            <a:r>
              <a:rPr lang="en-US" dirty="0" smtClean="0"/>
              <a:t>Proliferative endarteritis</a:t>
            </a:r>
          </a:p>
          <a:p>
            <a:pPr lvl="1"/>
            <a:r>
              <a:rPr lang="en-US" dirty="0" smtClean="0"/>
              <a:t>Necrotizing </a:t>
            </a:r>
            <a:r>
              <a:rPr lang="en-US" dirty="0" err="1" smtClean="0"/>
              <a:t>vasculitis</a:t>
            </a:r>
            <a:endParaRPr lang="en-US" dirty="0" smtClean="0"/>
          </a:p>
          <a:p>
            <a:pPr lvl="1"/>
            <a:r>
              <a:rPr lang="en-US" dirty="0" smtClean="0"/>
              <a:t>Arterioles and capillaries most damaged</a:t>
            </a:r>
          </a:p>
          <a:p>
            <a:pPr lvl="1"/>
            <a:r>
              <a:rPr lang="en-US" dirty="0" smtClean="0"/>
              <a:t>Larger vessels often spared</a:t>
            </a:r>
            <a:endParaRPr lang="en-US" dirty="0"/>
          </a:p>
        </p:txBody>
      </p:sp>
      <p:sp>
        <p:nvSpPr>
          <p:cNvPr id="2" name="Title 1"/>
          <p:cNvSpPr>
            <a:spLocks noGrp="1"/>
          </p:cNvSpPr>
          <p:nvPr>
            <p:ph type="title"/>
          </p:nvPr>
        </p:nvSpPr>
        <p:spPr/>
        <p:txBody>
          <a:bodyPr/>
          <a:lstStyle/>
          <a:p>
            <a:pPr algn="ctr"/>
            <a:r>
              <a:rPr lang="en-US" dirty="0" smtClean="0"/>
              <a:t>RADIATION</a:t>
            </a:r>
            <a:endParaRPr lang="en-US" dirty="0"/>
          </a:p>
        </p:txBody>
      </p:sp>
    </p:spTree>
    <p:extLst>
      <p:ext uri="{BB962C8B-B14F-4D97-AF65-F5344CB8AC3E}">
        <p14:creationId xmlns:p14="http://schemas.microsoft.com/office/powerpoint/2010/main" val="537955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USUAL SITES OF NECROSIS</a:t>
            </a:r>
          </a:p>
          <a:p>
            <a:endParaRPr lang="en-US" dirty="0" smtClean="0"/>
          </a:p>
          <a:p>
            <a:pPr lvl="2"/>
            <a:r>
              <a:rPr lang="en-US" dirty="0" smtClean="0"/>
              <a:t>The mandible absorbs more radiation than the maxilla because of it’s greater density and lower vascularity</a:t>
            </a:r>
          </a:p>
          <a:p>
            <a:pPr lvl="2"/>
            <a:r>
              <a:rPr lang="en-US" dirty="0" smtClean="0"/>
              <a:t>Ribs after RT for Breast Cancer</a:t>
            </a:r>
          </a:p>
          <a:p>
            <a:pPr lvl="2"/>
            <a:r>
              <a:rPr lang="en-US" dirty="0" smtClean="0"/>
              <a:t>Skull after RT for brain tumors</a:t>
            </a:r>
          </a:p>
          <a:p>
            <a:pPr lvl="2"/>
            <a:r>
              <a:rPr lang="en-US" dirty="0" smtClean="0"/>
              <a:t>Pelvis after RT for pelvic tumors</a:t>
            </a:r>
            <a:endParaRPr lang="en-US" dirty="0"/>
          </a:p>
        </p:txBody>
      </p:sp>
      <p:sp>
        <p:nvSpPr>
          <p:cNvPr id="2" name="Title 1"/>
          <p:cNvSpPr>
            <a:spLocks noGrp="1"/>
          </p:cNvSpPr>
          <p:nvPr>
            <p:ph type="title"/>
          </p:nvPr>
        </p:nvSpPr>
        <p:spPr/>
        <p:txBody>
          <a:bodyPr/>
          <a:lstStyle/>
          <a:p>
            <a:pPr algn="ctr"/>
            <a:r>
              <a:rPr lang="en-US" dirty="0" smtClean="0"/>
              <a:t>RADIATION</a:t>
            </a:r>
            <a:endParaRPr lang="en-US" dirty="0"/>
          </a:p>
        </p:txBody>
      </p:sp>
    </p:spTree>
    <p:extLst>
      <p:ext uri="{BB962C8B-B14F-4D97-AF65-F5344CB8AC3E}">
        <p14:creationId xmlns:p14="http://schemas.microsoft.com/office/powerpoint/2010/main" val="2401724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90800"/>
            <a:ext cx="6798736" cy="3444997"/>
          </a:xfrm>
        </p:spPr>
        <p:txBody>
          <a:bodyPr anchor="ctr">
            <a:normAutofit/>
          </a:bodyPr>
          <a:lstStyle/>
          <a:p>
            <a:pPr marL="0" indent="0" algn="ctr">
              <a:buNone/>
            </a:pPr>
            <a:r>
              <a:rPr lang="en-US" sz="5400" dirty="0" smtClean="0">
                <a:solidFill>
                  <a:srgbClr val="FF0000"/>
                </a:solidFill>
              </a:rPr>
              <a:t>ANGIOGENESIS</a:t>
            </a:r>
            <a:endParaRPr lang="en-US" sz="5400" dirty="0">
              <a:solidFill>
                <a:srgbClr val="FF0000"/>
              </a:solidFill>
            </a:endParaRPr>
          </a:p>
        </p:txBody>
      </p:sp>
      <p:sp>
        <p:nvSpPr>
          <p:cNvPr id="2" name="Title 1"/>
          <p:cNvSpPr>
            <a:spLocks noGrp="1"/>
          </p:cNvSpPr>
          <p:nvPr>
            <p:ph type="title"/>
          </p:nvPr>
        </p:nvSpPr>
        <p:spPr/>
        <p:txBody>
          <a:bodyPr/>
          <a:lstStyle/>
          <a:p>
            <a:pPr algn="ctr"/>
            <a:r>
              <a:rPr lang="en-US" smtClean="0"/>
              <a:t>HBOT AND RADIATION</a:t>
            </a:r>
            <a:endParaRPr lang="en-US" dirty="0"/>
          </a:p>
        </p:txBody>
      </p:sp>
    </p:spTree>
    <p:extLst>
      <p:ext uri="{BB962C8B-B14F-4D97-AF65-F5344CB8AC3E}">
        <p14:creationId xmlns:p14="http://schemas.microsoft.com/office/powerpoint/2010/main" val="34033330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latin typeface="Hermes Sans Regular" pitchFamily="34" charset="0"/>
              </a:rPr>
              <a:t>Hyperbaric Medical Solutions</a:t>
            </a:r>
            <a:r>
              <a:rPr lang="en-US" sz="4000" baseline="30000" dirty="0"/>
              <a:t>®</a:t>
            </a:r>
            <a:r>
              <a:rPr lang="en-US" dirty="0" smtClean="0">
                <a:latin typeface="Hermes Sans Regular" pitchFamily="34" charset="0"/>
              </a:rPr>
              <a:t/>
            </a:r>
            <a:br>
              <a:rPr lang="en-US" dirty="0" smtClean="0">
                <a:latin typeface="Hermes Sans Regular" pitchFamily="34" charset="0"/>
              </a:rPr>
            </a:br>
            <a:r>
              <a:rPr lang="en-US" dirty="0" smtClean="0">
                <a:latin typeface="Hermes Sans Regular" pitchFamily="34" charset="0"/>
              </a:rPr>
              <a:t/>
            </a:r>
            <a:br>
              <a:rPr lang="en-US" dirty="0" smtClean="0">
                <a:latin typeface="Hermes Sans Regular" pitchFamily="34" charset="0"/>
              </a:rPr>
            </a:br>
            <a:r>
              <a:rPr lang="en-US" sz="2000" dirty="0">
                <a:latin typeface="Hermes Sans Light" pitchFamily="34" charset="0"/>
              </a:rPr>
              <a:t>www.</a:t>
            </a:r>
            <a:r>
              <a:rPr lang="en-US" sz="2000" dirty="0" smtClean="0">
                <a:latin typeface="Hermes Sans Light" pitchFamily="34" charset="0"/>
              </a:rPr>
              <a:t>hyperbaricmedicalsolutions.com</a:t>
            </a:r>
            <a:r>
              <a:rPr lang="en-US" dirty="0" smtClean="0"/>
              <a:t/>
            </a:r>
            <a:br>
              <a:rPr lang="en-US" dirty="0" smtClean="0"/>
            </a:b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4911194"/>
              </p:ext>
            </p:extLst>
          </p:nvPr>
        </p:nvGraphicFramePr>
        <p:xfrm>
          <a:off x="304800" y="3352800"/>
          <a:ext cx="8534400" cy="1371600"/>
        </p:xfrm>
        <a:graphic>
          <a:graphicData uri="http://schemas.openxmlformats.org/drawingml/2006/table">
            <a:tbl>
              <a:tblPr firstRow="1" bandRow="1">
                <a:effectLst/>
                <a:tableStyleId>{5C22544A-7EE6-4342-B048-85BDC9FD1C3A}</a:tableStyleId>
              </a:tblPr>
              <a:tblGrid>
                <a:gridCol w="2844800"/>
                <a:gridCol w="2844800"/>
                <a:gridCol w="2844800"/>
              </a:tblGrid>
              <a:tr h="370840">
                <a:tc>
                  <a:txBody>
                    <a:bodyPr/>
                    <a:lstStyle/>
                    <a:p>
                      <a:pPr algn="ctr"/>
                      <a:r>
                        <a:rPr lang="en-US" sz="1400" b="0" u="sng" dirty="0" smtClean="0">
                          <a:latin typeface="Hermes Sans Light" pitchFamily="34" charset="0"/>
                        </a:rPr>
                        <a:t>Woodbury</a:t>
                      </a:r>
                      <a:r>
                        <a:rPr lang="en-US" sz="1400" b="0" dirty="0" smtClean="0">
                          <a:latin typeface="Hermes Sans Light" pitchFamily="34" charset="0"/>
                        </a:rPr>
                        <a:t/>
                      </a:r>
                      <a:br>
                        <a:rPr lang="en-US" sz="1400" b="0" dirty="0" smtClean="0">
                          <a:latin typeface="Hermes Sans Light" pitchFamily="34" charset="0"/>
                        </a:rPr>
                      </a:br>
                      <a:r>
                        <a:rPr lang="en-US" sz="1400" b="0" dirty="0" smtClean="0">
                          <a:latin typeface="Hermes Sans Light" pitchFamily="34" charset="0"/>
                        </a:rPr>
                        <a:t/>
                      </a:r>
                      <a:br>
                        <a:rPr lang="en-US" sz="1400" b="0" dirty="0" smtClean="0">
                          <a:latin typeface="Hermes Sans Light" pitchFamily="34" charset="0"/>
                        </a:rPr>
                      </a:br>
                      <a:r>
                        <a:rPr lang="en-US" sz="1400" b="0" dirty="0" smtClean="0">
                          <a:latin typeface="Hermes Sans Light" pitchFamily="34" charset="0"/>
                        </a:rPr>
                        <a:t>80 Crossways Park Drive</a:t>
                      </a:r>
                    </a:p>
                    <a:p>
                      <a:pPr algn="ctr"/>
                      <a:r>
                        <a:rPr lang="en-US" sz="1400" b="0" dirty="0" smtClean="0">
                          <a:latin typeface="Hermes Sans Light" pitchFamily="34" charset="0"/>
                        </a:rPr>
                        <a:t>Woodbury, NY 11797</a:t>
                      </a:r>
                    </a:p>
                    <a:p>
                      <a:pPr algn="ctr"/>
                      <a:r>
                        <a:rPr lang="en-US" sz="1400" b="0" dirty="0" smtClean="0">
                          <a:latin typeface="Hermes Sans Light" pitchFamily="34" charset="0"/>
                        </a:rPr>
                        <a:t>p:  516.802.5025</a:t>
                      </a:r>
                    </a:p>
                    <a:p>
                      <a:pPr algn="ctr"/>
                      <a:r>
                        <a:rPr lang="en-US" sz="1400" b="0" dirty="0" smtClean="0">
                          <a:latin typeface="Hermes Sans Light" pitchFamily="34" charset="0"/>
                        </a:rPr>
                        <a:t>f: 516.802.5026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u="sng" dirty="0" smtClean="0">
                          <a:latin typeface="Hermes Sans Light" pitchFamily="34" charset="0"/>
                        </a:rPr>
                        <a:t>Medford</a:t>
                      </a:r>
                      <a:r>
                        <a:rPr lang="en-US" sz="1400" b="0" dirty="0" smtClean="0">
                          <a:latin typeface="Hermes Sans Light" pitchFamily="34" charset="0"/>
                        </a:rPr>
                        <a:t/>
                      </a:r>
                      <a:br>
                        <a:rPr lang="en-US" sz="1400" b="0" dirty="0" smtClean="0">
                          <a:latin typeface="Hermes Sans Light" pitchFamily="34" charset="0"/>
                        </a:rPr>
                      </a:br>
                      <a:r>
                        <a:rPr lang="en-US" sz="1400" b="0" dirty="0" smtClean="0">
                          <a:latin typeface="Hermes Sans Light" pitchFamily="34" charset="0"/>
                        </a:rPr>
                        <a:t/>
                      </a:r>
                      <a:br>
                        <a:rPr lang="en-US" sz="1400" b="0" dirty="0" smtClean="0">
                          <a:latin typeface="Hermes Sans Light" pitchFamily="34" charset="0"/>
                        </a:rPr>
                      </a:br>
                      <a:r>
                        <a:rPr lang="en-US" sz="1400" b="0" dirty="0" smtClean="0">
                          <a:latin typeface="Hermes Sans Light" pitchFamily="34" charset="0"/>
                        </a:rPr>
                        <a:t>12 Platinum Ct</a:t>
                      </a:r>
                    </a:p>
                    <a:p>
                      <a:pPr algn="ctr"/>
                      <a:r>
                        <a:rPr lang="en-US" sz="1400" b="0" dirty="0" smtClean="0">
                          <a:latin typeface="Hermes Sans Light" pitchFamily="34" charset="0"/>
                        </a:rPr>
                        <a:t>Medford, NY 11763</a:t>
                      </a:r>
                    </a:p>
                    <a:p>
                      <a:pPr algn="ctr"/>
                      <a:r>
                        <a:rPr lang="en-US" sz="1400" b="0" dirty="0" smtClean="0">
                          <a:latin typeface="Hermes Sans Light" pitchFamily="34" charset="0"/>
                        </a:rPr>
                        <a:t>p: 631.504.6800</a:t>
                      </a:r>
                    </a:p>
                    <a:p>
                      <a:pPr algn="ctr"/>
                      <a:r>
                        <a:rPr lang="en-US" sz="1400" b="0" dirty="0" smtClean="0">
                          <a:latin typeface="Hermes Sans Light" pitchFamily="34" charset="0"/>
                        </a:rPr>
                        <a:t>f: 631.504.6803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u="sng" dirty="0" smtClean="0">
                          <a:latin typeface="Hermes Sans Light" pitchFamily="34" charset="0"/>
                        </a:rPr>
                        <a:t>Manhattan</a:t>
                      </a:r>
                      <a:br>
                        <a:rPr lang="en-US" sz="1400" b="0" u="sng" dirty="0" smtClean="0">
                          <a:latin typeface="Hermes Sans Light" pitchFamily="34" charset="0"/>
                        </a:rPr>
                      </a:br>
                      <a:endParaRPr lang="en-US" sz="1400" b="0" u="sng" dirty="0" smtClean="0">
                        <a:latin typeface="Hermes Sans Light" pitchFamily="34" charset="0"/>
                      </a:endParaRPr>
                    </a:p>
                    <a:p>
                      <a:pPr algn="ctr"/>
                      <a:r>
                        <a:rPr lang="en-US" sz="1400" b="0" dirty="0" smtClean="0">
                          <a:latin typeface="Hermes Sans Light" pitchFamily="34" charset="0"/>
                        </a:rPr>
                        <a:t>160 East 32</a:t>
                      </a:r>
                      <a:r>
                        <a:rPr lang="en-US" sz="1400" b="0" baseline="30000" dirty="0" smtClean="0">
                          <a:latin typeface="Hermes Sans Light" pitchFamily="34" charset="0"/>
                        </a:rPr>
                        <a:t>nd</a:t>
                      </a:r>
                      <a:r>
                        <a:rPr lang="en-US" sz="1400" b="0" dirty="0" smtClean="0">
                          <a:latin typeface="Hermes Sans Light" pitchFamily="34" charset="0"/>
                        </a:rPr>
                        <a:t> Street</a:t>
                      </a:r>
                    </a:p>
                    <a:p>
                      <a:pPr algn="ctr"/>
                      <a:r>
                        <a:rPr lang="en-US" sz="1400" b="0" dirty="0" smtClean="0">
                          <a:latin typeface="Hermes Sans Light" pitchFamily="34" charset="0"/>
                        </a:rPr>
                        <a:t>New York, NY 10016</a:t>
                      </a:r>
                    </a:p>
                    <a:p>
                      <a:pPr algn="ctr"/>
                      <a:r>
                        <a:rPr lang="en-US" sz="1400" b="0" dirty="0" smtClean="0">
                          <a:latin typeface="Hermes Sans Light" pitchFamily="34" charset="0"/>
                        </a:rPr>
                        <a:t>p: 646.742.8888</a:t>
                      </a:r>
                    </a:p>
                    <a:p>
                      <a:pPr algn="ctr"/>
                      <a:r>
                        <a:rPr lang="en-US" sz="1400" b="0" dirty="0" smtClean="0">
                          <a:latin typeface="Hermes Sans Light" pitchFamily="34" charset="0"/>
                        </a:rPr>
                        <a:t>f: 516.802.5026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414405"/>
            <a:ext cx="1227474" cy="2692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8875" y="6386637"/>
            <a:ext cx="296525" cy="297019"/>
          </a:xfrm>
          <a:prstGeom prst="rect">
            <a:avLst/>
          </a:prstGeom>
        </p:spPr>
      </p:pic>
    </p:spTree>
    <p:extLst>
      <p:ext uri="{BB962C8B-B14F-4D97-AF65-F5344CB8AC3E}">
        <p14:creationId xmlns:p14="http://schemas.microsoft.com/office/powerpoint/2010/main" val="414990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Hermes Sans Regular" pitchFamily="34" charset="0"/>
              </a:rPr>
              <a:t>Hyperbaric Medical Solutions</a:t>
            </a:r>
            <a:r>
              <a:rPr lang="en-US" baseline="30000" dirty="0" smtClean="0">
                <a:latin typeface="Hermes Sans Regular" pitchFamily="34" charset="0"/>
              </a:rPr>
              <a:t>®</a:t>
            </a:r>
            <a:endParaRPr lang="en-US" dirty="0">
              <a:latin typeface="Hermes Sans Regular"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538" y="2702124"/>
            <a:ext cx="7408862" cy="3396852"/>
          </a:xfrm>
        </p:spPr>
      </p:pic>
      <p:sp>
        <p:nvSpPr>
          <p:cNvPr id="7" name="TextBox 6"/>
          <p:cNvSpPr txBox="1"/>
          <p:nvPr/>
        </p:nvSpPr>
        <p:spPr>
          <a:xfrm>
            <a:off x="609600" y="6400800"/>
            <a:ext cx="4852354" cy="369332"/>
          </a:xfrm>
          <a:prstGeom prst="rect">
            <a:avLst/>
          </a:prstGeom>
          <a:noFill/>
        </p:spPr>
        <p:txBody>
          <a:bodyPr wrap="none" rtlCol="0">
            <a:spAutoFit/>
          </a:bodyPr>
          <a:lstStyle/>
          <a:p>
            <a:r>
              <a:rPr lang="en-US" dirty="0" smtClean="0">
                <a:solidFill>
                  <a:schemeClr val="tx2"/>
                </a:solidFill>
              </a:rPr>
              <a:t>4 </a:t>
            </a:r>
            <a:r>
              <a:rPr lang="en-US" dirty="0" err="1" smtClean="0">
                <a:solidFill>
                  <a:schemeClr val="tx2"/>
                </a:solidFill>
              </a:rPr>
              <a:t>Monoplace</a:t>
            </a:r>
            <a:r>
              <a:rPr lang="en-US" dirty="0" smtClean="0">
                <a:solidFill>
                  <a:schemeClr val="tx2"/>
                </a:solidFill>
              </a:rPr>
              <a:t> Chambers in our Woodbury facility</a:t>
            </a:r>
            <a:endParaRPr lang="en-US" dirty="0">
              <a:solidFill>
                <a:schemeClr val="tx2"/>
              </a:solidFill>
            </a:endParaRPr>
          </a:p>
        </p:txBody>
      </p:sp>
    </p:spTree>
    <p:extLst>
      <p:ext uri="{BB962C8B-B14F-4D97-AF65-F5344CB8AC3E}">
        <p14:creationId xmlns:p14="http://schemas.microsoft.com/office/powerpoint/2010/main" val="31621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0"/>
            <a:ext cx="7408333" cy="1828800"/>
          </a:xfrm>
        </p:spPr>
        <p:txBody>
          <a:bodyPr/>
          <a:lstStyle/>
          <a:p>
            <a:r>
              <a:rPr lang="en-US" dirty="0">
                <a:cs typeface="Arial" charset="0"/>
              </a:rPr>
              <a:t>Using </a:t>
            </a:r>
            <a:r>
              <a:rPr lang="en-US" dirty="0" smtClean="0">
                <a:cs typeface="Arial" charset="0"/>
              </a:rPr>
              <a:t>100% Oxygen as </a:t>
            </a:r>
            <a:r>
              <a:rPr lang="en-US" dirty="0">
                <a:cs typeface="Arial" charset="0"/>
              </a:rPr>
              <a:t>a drug</a:t>
            </a:r>
          </a:p>
          <a:p>
            <a:r>
              <a:rPr lang="en-US" dirty="0" smtClean="0">
                <a:cs typeface="Arial" charset="0"/>
              </a:rPr>
              <a:t>Using pressure - 1.5 </a:t>
            </a:r>
            <a:r>
              <a:rPr lang="en-US" dirty="0">
                <a:cs typeface="Arial" charset="0"/>
              </a:rPr>
              <a:t>– </a:t>
            </a:r>
            <a:r>
              <a:rPr lang="en-US" dirty="0" smtClean="0">
                <a:cs typeface="Arial" charset="0"/>
              </a:rPr>
              <a:t>2.4 ATA</a:t>
            </a:r>
            <a:endParaRPr lang="en-US" dirty="0">
              <a:cs typeface="Arial" charset="0"/>
            </a:endParaRPr>
          </a:p>
          <a:p>
            <a:r>
              <a:rPr lang="en-US" dirty="0" smtClean="0">
                <a:cs typeface="Arial" charset="0"/>
              </a:rPr>
              <a:t>Series of one hour treatment sessions</a:t>
            </a:r>
            <a:endParaRPr lang="en-US" dirty="0">
              <a:cs typeface="Arial" charset="0"/>
            </a:endParaRPr>
          </a:p>
          <a:p>
            <a:r>
              <a:rPr lang="en-US" dirty="0">
                <a:cs typeface="Arial" charset="0"/>
              </a:rPr>
              <a:t>Used for more than 100 </a:t>
            </a:r>
            <a:r>
              <a:rPr lang="en-US" dirty="0" smtClean="0">
                <a:cs typeface="Arial" charset="0"/>
              </a:rPr>
              <a:t>years</a:t>
            </a:r>
            <a:endParaRPr lang="en-US" dirty="0">
              <a:cs typeface="Arial" charset="0"/>
            </a:endParaRPr>
          </a:p>
        </p:txBody>
      </p:sp>
      <p:sp>
        <p:nvSpPr>
          <p:cNvPr id="2" name="Title 1"/>
          <p:cNvSpPr>
            <a:spLocks noGrp="1"/>
          </p:cNvSpPr>
          <p:nvPr>
            <p:ph type="title"/>
          </p:nvPr>
        </p:nvSpPr>
        <p:spPr/>
        <p:txBody>
          <a:bodyPr/>
          <a:lstStyle/>
          <a:p>
            <a:r>
              <a:rPr lang="en-US" dirty="0" smtClean="0"/>
              <a:t>What is HBOT?</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990600" y="4343400"/>
            <a:ext cx="3124200" cy="2411413"/>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4876800" y="4343400"/>
            <a:ext cx="3200400" cy="2409825"/>
          </a:xfrm>
          <a:prstGeom prst="rect">
            <a:avLst/>
          </a:prstGeom>
          <a:noFill/>
          <a:ln w="9525">
            <a:noFill/>
            <a:miter lim="800000"/>
            <a:headEnd/>
            <a:tailEnd/>
          </a:ln>
        </p:spPr>
      </p:pic>
    </p:spTree>
    <p:extLst>
      <p:ext uri="{BB962C8B-B14F-4D97-AF65-F5344CB8AC3E}">
        <p14:creationId xmlns:p14="http://schemas.microsoft.com/office/powerpoint/2010/main" val="11938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Soft Chamber HBOT</a:t>
            </a:r>
          </a:p>
          <a:p>
            <a:r>
              <a:rPr lang="en-US" dirty="0" smtClean="0"/>
              <a:t>Ozone Therapy</a:t>
            </a:r>
          </a:p>
          <a:p>
            <a:r>
              <a:rPr lang="en-US" dirty="0" smtClean="0"/>
              <a:t>Topical HBO</a:t>
            </a:r>
          </a:p>
          <a:p>
            <a:pPr lvl="1"/>
            <a:r>
              <a:rPr lang="en-US" dirty="0" smtClean="0"/>
              <a:t>This is done by injecting 100% oxygen into a plastic bag encasing the lower limb</a:t>
            </a:r>
          </a:p>
          <a:p>
            <a:pPr lvl="2"/>
            <a:r>
              <a:rPr lang="en-US" dirty="0" smtClean="0"/>
              <a:t>Physiologically impossible to apply pressure to specific body parts without creating a tourniquet effect.</a:t>
            </a:r>
          </a:p>
          <a:p>
            <a:pPr lvl="2"/>
            <a:r>
              <a:rPr lang="en-US" dirty="0" smtClean="0"/>
              <a:t>Very limited depth of penetration, perhaps as shallow as 50-100um</a:t>
            </a:r>
            <a:endParaRPr lang="en-US" dirty="0"/>
          </a:p>
        </p:txBody>
      </p:sp>
      <p:sp>
        <p:nvSpPr>
          <p:cNvPr id="5" name="Title 4"/>
          <p:cNvSpPr>
            <a:spLocks noGrp="1"/>
          </p:cNvSpPr>
          <p:nvPr>
            <p:ph type="title"/>
          </p:nvPr>
        </p:nvSpPr>
        <p:spPr/>
        <p:txBody>
          <a:bodyPr/>
          <a:lstStyle/>
          <a:p>
            <a:r>
              <a:rPr lang="en-US" dirty="0" smtClean="0"/>
              <a:t>WHAT IS </a:t>
            </a:r>
            <a:r>
              <a:rPr lang="en-US" dirty="0" smtClean="0">
                <a:solidFill>
                  <a:srgbClr val="FF0000"/>
                </a:solidFill>
              </a:rPr>
              <a:t>NOT</a:t>
            </a:r>
            <a:r>
              <a:rPr lang="en-US" dirty="0" smtClean="0"/>
              <a:t> HBOT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5801" y="2675467"/>
            <a:ext cx="7848600" cy="3450696"/>
          </a:xfrm>
        </p:spPr>
        <p:txBody>
          <a:bodyPr/>
          <a:lstStyle/>
          <a:p>
            <a:pPr lvl="1"/>
            <a:r>
              <a:rPr lang="en-US" dirty="0"/>
              <a:t>Oxygen cannot be </a:t>
            </a:r>
            <a:r>
              <a:rPr lang="en-US" dirty="0" smtClean="0"/>
              <a:t>patented</a:t>
            </a:r>
          </a:p>
          <a:p>
            <a:pPr lvl="1"/>
            <a:r>
              <a:rPr lang="en-US" dirty="0" smtClean="0"/>
              <a:t>There are no pharmaceutical giants pushing HBOT</a:t>
            </a:r>
          </a:p>
          <a:p>
            <a:pPr lvl="1"/>
            <a:r>
              <a:rPr lang="en-US" dirty="0" smtClean="0"/>
              <a:t>Hyperbaric Medicine is not taught in medical school</a:t>
            </a:r>
          </a:p>
          <a:p>
            <a:pPr lvl="1"/>
            <a:r>
              <a:rPr lang="en-US" dirty="0" smtClean="0"/>
              <a:t>Hyperbaric Medicine crosses many specialties and interests. (Neurology, Infectious Disease, Oncology, Radiation Therapy, Rheumatology, etc.)</a:t>
            </a:r>
          </a:p>
          <a:p>
            <a:pPr lvl="2"/>
            <a:endParaRPr lang="en-US" dirty="0" smtClean="0"/>
          </a:p>
        </p:txBody>
      </p:sp>
      <p:sp>
        <p:nvSpPr>
          <p:cNvPr id="4" name="Title 3"/>
          <p:cNvSpPr>
            <a:spLocks noGrp="1"/>
          </p:cNvSpPr>
          <p:nvPr>
            <p:ph type="title"/>
          </p:nvPr>
        </p:nvSpPr>
        <p:spPr/>
        <p:txBody>
          <a:bodyPr>
            <a:noAutofit/>
          </a:bodyPr>
          <a:lstStyle/>
          <a:p>
            <a:r>
              <a:rPr lang="en-US" sz="3200" dirty="0"/>
              <a:t/>
            </a:r>
            <a:br>
              <a:rPr lang="en-US" sz="3200" dirty="0"/>
            </a:br>
            <a:r>
              <a:rPr lang="en-US" sz="3200" dirty="0"/>
              <a:t>“Cinderella of Modern Medicine</a:t>
            </a:r>
            <a:r>
              <a:rPr lang="en-US" sz="3200" dirty="0" smtClean="0"/>
              <a:t>”</a:t>
            </a:r>
            <a:r>
              <a:rPr lang="en-US" sz="3200" dirty="0"/>
              <a:t/>
            </a:r>
            <a:br>
              <a:rPr lang="en-US" sz="3200" dirty="0"/>
            </a:b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Hyperbaric Oxygen Therapy</a:t>
            </a:r>
            <a:endParaRPr lang="en-US" dirty="0"/>
          </a:p>
        </p:txBody>
      </p:sp>
      <p:sp>
        <p:nvSpPr>
          <p:cNvPr id="3" name="Text Placeholder 2"/>
          <p:cNvSpPr>
            <a:spLocks noGrp="1"/>
          </p:cNvSpPr>
          <p:nvPr>
            <p:ph type="body" idx="1"/>
          </p:nvPr>
        </p:nvSpPr>
        <p:spPr/>
        <p:txBody>
          <a:bodyPr/>
          <a:lstStyle/>
          <a:p>
            <a:r>
              <a:rPr lang="en-US" dirty="0" smtClean="0"/>
              <a:t>Two Lists for the</a:t>
            </a:r>
            <a:endParaRPr lang="en-US" dirty="0"/>
          </a:p>
        </p:txBody>
      </p:sp>
    </p:spTree>
    <p:extLst>
      <p:ext uri="{BB962C8B-B14F-4D97-AF65-F5344CB8AC3E}">
        <p14:creationId xmlns:p14="http://schemas.microsoft.com/office/powerpoint/2010/main" val="3101273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3336</TotalTime>
  <Words>1836</Words>
  <Application>Microsoft Office PowerPoint</Application>
  <PresentationFormat>On-screen Show (4:3)</PresentationFormat>
  <Paragraphs>320</Paragraphs>
  <Slides>49</Slides>
  <Notes>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Waveform</vt:lpstr>
      <vt:lpstr>PowerPoint Presentation</vt:lpstr>
      <vt:lpstr>HYPERBARIC MEDICAL SOLUTIONS</vt:lpstr>
      <vt:lpstr>HYPERBARIC OXYGEN THERAPY </vt:lpstr>
      <vt:lpstr>Hyperbaric Medical Solutions</vt:lpstr>
      <vt:lpstr>Hyperbaric Medical Solutions®</vt:lpstr>
      <vt:lpstr>What is HBOT?</vt:lpstr>
      <vt:lpstr>WHAT IS NOT HBOT</vt:lpstr>
      <vt:lpstr> “Cinderella of Modern Medicine” </vt:lpstr>
      <vt:lpstr>Use of Hyperbaric Oxygen Therapy</vt:lpstr>
      <vt:lpstr>“On Label” – FDA Approved</vt:lpstr>
      <vt:lpstr>HBOT’s Emerging Opportunities</vt:lpstr>
      <vt:lpstr>Let me Show You…</vt:lpstr>
      <vt:lpstr>PHYSICS</vt:lpstr>
      <vt:lpstr>THE PHYSICS OF HYPERBARIC THERAPY</vt:lpstr>
      <vt:lpstr>Henry’s Law (No not mine)</vt:lpstr>
      <vt:lpstr>MECHANISM OF ACTION</vt:lpstr>
      <vt:lpstr>Mechanisms of Action</vt:lpstr>
      <vt:lpstr>Mechanisms of Action</vt:lpstr>
      <vt:lpstr>Mechanisms of Action</vt:lpstr>
      <vt:lpstr>Mechanisms of Action</vt:lpstr>
      <vt:lpstr>How it works - 5,769+* ways (~# of cellular processes studied)</vt:lpstr>
      <vt:lpstr>POSITIVE EFFECTS OF HBOT</vt:lpstr>
      <vt:lpstr>HBOT CONTRAINDICATIONS</vt:lpstr>
      <vt:lpstr>HBOT CONTRAINDICATIONS</vt:lpstr>
      <vt:lpstr>RELATIVE CONTRAINDICATIONS</vt:lpstr>
      <vt:lpstr>RELATIVE CONTRAINDICATIONS</vt:lpstr>
      <vt:lpstr>HBOT SIDE EFFECTS</vt:lpstr>
      <vt:lpstr>HBOT SIDE EFFECTS </vt:lpstr>
      <vt:lpstr>CHRONIC WOUNDS</vt:lpstr>
      <vt:lpstr>CHRONIC WOUNDS</vt:lpstr>
      <vt:lpstr>DIABETIC WOUNDS SCOPE OF THE PROBLEM</vt:lpstr>
      <vt:lpstr>DIABETIC FOOT ULCERS</vt:lpstr>
      <vt:lpstr>DIABETIC WOUNDS</vt:lpstr>
      <vt:lpstr>DIABETIC WOUNDS</vt:lpstr>
      <vt:lpstr>DIABETIC WOUNDS</vt:lpstr>
      <vt:lpstr>DIABETIC WOUNDS</vt:lpstr>
      <vt:lpstr>DIABETIC WOUNDS</vt:lpstr>
      <vt:lpstr>DIABETIC WOUNDS</vt:lpstr>
      <vt:lpstr>ARTERIAL INSUFFICIENCY ULCERS </vt:lpstr>
      <vt:lpstr>ARTERIAL INSUFFICIENCY ULCERS</vt:lpstr>
      <vt:lpstr>RADIATION </vt:lpstr>
      <vt:lpstr>RADIATION PHYSICS</vt:lpstr>
      <vt:lpstr>RADIATION</vt:lpstr>
      <vt:lpstr>RADIATION</vt:lpstr>
      <vt:lpstr>RADIATION</vt:lpstr>
      <vt:lpstr>RADIATION</vt:lpstr>
      <vt:lpstr>RADIATION</vt:lpstr>
      <vt:lpstr>HBOT AND RADIATION</vt:lpstr>
      <vt:lpstr>Hyperbaric Medical Solutions®  www.hyperbaricmedicalsolutions.com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PRINCE FAMILY</dc:creator>
  <cp:lastModifiedBy>Gordon Kissam</cp:lastModifiedBy>
  <cp:revision>274</cp:revision>
  <dcterms:created xsi:type="dcterms:W3CDTF">2011-10-28T20:32:03Z</dcterms:created>
  <dcterms:modified xsi:type="dcterms:W3CDTF">2015-03-26T21:11:32Z</dcterms:modified>
</cp:coreProperties>
</file>